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7" r:id="rId2"/>
    <p:sldId id="306" r:id="rId3"/>
    <p:sldId id="310" r:id="rId4"/>
    <p:sldId id="263" r:id="rId5"/>
    <p:sldId id="297" r:id="rId6"/>
    <p:sldId id="298" r:id="rId7"/>
    <p:sldId id="335" r:id="rId8"/>
    <p:sldId id="290" r:id="rId9"/>
    <p:sldId id="317" r:id="rId10"/>
    <p:sldId id="337" r:id="rId11"/>
    <p:sldId id="338" r:id="rId12"/>
    <p:sldId id="339" r:id="rId13"/>
    <p:sldId id="334" r:id="rId14"/>
    <p:sldId id="325" r:id="rId15"/>
    <p:sldId id="336" r:id="rId16"/>
    <p:sldId id="318" r:id="rId17"/>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3399"/>
    <a:srgbClr val="FF0066"/>
    <a:srgbClr val="008000"/>
    <a:srgbClr val="000099"/>
    <a:srgbClr val="FF66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A078E58-2FE1-4DCE-8441-DC7A1BDC7931}" type="datetimeFigureOut">
              <a:rPr lang="vi-VN" smtClean="0"/>
              <a:t>31/10/2017</a:t>
            </a:fld>
            <a:endParaRPr lang="vi-VN"/>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6200B481-8A6F-46FD-B2FE-581889012F75}" type="slidenum">
              <a:rPr lang="vi-VN" smtClean="0"/>
              <a:t>‹#›</a:t>
            </a:fld>
            <a:endParaRPr lang="vi-VN"/>
          </a:p>
        </p:txBody>
      </p:sp>
    </p:spTree>
    <p:extLst>
      <p:ext uri="{BB962C8B-B14F-4D97-AF65-F5344CB8AC3E}">
        <p14:creationId xmlns:p14="http://schemas.microsoft.com/office/powerpoint/2010/main" val="1445536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F3DBCA2-021A-44FA-AB93-E9903DE354E9}" type="datetimeFigureOut">
              <a:rPr lang="vi-VN" smtClean="0"/>
              <a:pPr/>
              <a:t>31/10/2017</a:t>
            </a:fld>
            <a:endParaRPr lang="vi-VN"/>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8080E7A-864D-4276-B10D-5C915CD59A4C}" type="slidenum">
              <a:rPr lang="vi-VN" smtClean="0"/>
              <a:pPr/>
              <a:t>‹#›</a:t>
            </a:fld>
            <a:endParaRPr lang="vi-VN"/>
          </a:p>
        </p:txBody>
      </p:sp>
    </p:spTree>
    <p:extLst>
      <p:ext uri="{BB962C8B-B14F-4D97-AF65-F5344CB8AC3E}">
        <p14:creationId xmlns:p14="http://schemas.microsoft.com/office/powerpoint/2010/main" val="299351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3B1EA-961A-4D7B-A6B8-E287734DBD1F}"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131577-9F3A-4655-8AD6-E0392E6253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3B1EA-961A-4D7B-A6B8-E287734DBD1F}" type="datetimeFigureOut">
              <a:rPr lang="en-US" smtClean="0"/>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31577-9F3A-4655-8AD6-E0392E6253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DETOAN4.doc"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DETOAN4.doc"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noChangeArrowheads="1"/>
          </p:cNvPicPr>
          <p:nvPr/>
        </p:nvPicPr>
        <p:blipFill>
          <a:blip r:embed="rId2" cstate="print"/>
          <a:srcRect/>
          <a:stretch>
            <a:fillRect/>
          </a:stretch>
        </p:blipFill>
        <p:spPr bwMode="auto">
          <a:xfrm>
            <a:off x="0" y="0"/>
            <a:ext cx="9156700" cy="6870700"/>
          </a:xfrm>
          <a:prstGeom prst="rect">
            <a:avLst/>
          </a:prstGeom>
          <a:noFill/>
          <a:ln w="9525">
            <a:noFill/>
            <a:miter lim="800000"/>
            <a:headEnd/>
            <a:tailEnd/>
          </a:ln>
        </p:spPr>
      </p:pic>
      <p:sp>
        <p:nvSpPr>
          <p:cNvPr id="11" name="Rectangle 10"/>
          <p:cNvSpPr/>
          <p:nvPr/>
        </p:nvSpPr>
        <p:spPr>
          <a:xfrm>
            <a:off x="2096254" y="1121628"/>
            <a:ext cx="5562600" cy="1015663"/>
          </a:xfrm>
          <a:prstGeom prst="rect">
            <a:avLst/>
          </a:prstGeom>
          <a:noFill/>
        </p:spPr>
        <p:txBody>
          <a:bodyPr>
            <a:spAutoFit/>
          </a:bodyPr>
          <a:lstStyle/>
          <a:p>
            <a:pPr algn="ctr">
              <a:defRPr/>
            </a:pP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Tập</a:t>
            </a: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huấn</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Rectangle 11"/>
          <p:cNvSpPr/>
          <p:nvPr/>
        </p:nvSpPr>
        <p:spPr>
          <a:xfrm>
            <a:off x="990600" y="2286000"/>
            <a:ext cx="7848600" cy="1569660"/>
          </a:xfrm>
          <a:prstGeom prst="rect">
            <a:avLst/>
          </a:prstGeom>
          <a:noFill/>
        </p:spPr>
        <p:txBody>
          <a:bodyPr>
            <a:spAutoFit/>
          </a:bodyPr>
          <a:lstStyle/>
          <a:p>
            <a:pPr algn="ctr">
              <a:defRPr/>
            </a:pP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Nâng</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cao</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năng</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lực</a:t>
            </a:r>
            <a:endPar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endParaRPr>
          </a:p>
          <a:p>
            <a:pPr algn="ctr">
              <a:defRPr/>
            </a:pP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Ra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đề</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kiểm</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tra</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định</a:t>
            </a:r>
            <a:r>
              <a:rPr lang="en-US" sz="4800" b="1" cap="all" dirty="0"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 </a:t>
            </a:r>
            <a:r>
              <a:rPr lang="en-US" sz="4800" b="1" cap="all" dirty="0" err="1" smtClean="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rPr>
              <a:t>kỳ</a:t>
            </a:r>
            <a:endParaRPr lang="en-US" sz="4800" b="1" cap="all" dirty="0">
              <a:ln w="9000" cmpd="sng">
                <a:solidFill>
                  <a:schemeClr val="accent4">
                    <a:shade val="50000"/>
                    <a:satMod val="120000"/>
                  </a:schemeClr>
                </a:solidFill>
                <a:prstDash val="solid"/>
              </a:ln>
              <a:solidFill>
                <a:srgbClr val="FF0066"/>
              </a:solidFill>
              <a:effectLst>
                <a:reflection blurRad="12700" stA="28000" endPos="45000" dist="1000" dir="5400000" sy="-100000" algn="bl" rotWithShape="0"/>
              </a:effectLst>
            </a:endParaRPr>
          </a:p>
        </p:txBody>
      </p:sp>
      <p:sp>
        <p:nvSpPr>
          <p:cNvPr id="13" name="Rectangle 12"/>
          <p:cNvSpPr/>
          <p:nvPr/>
        </p:nvSpPr>
        <p:spPr>
          <a:xfrm>
            <a:off x="3200400" y="5434944"/>
            <a:ext cx="4648200" cy="461665"/>
          </a:xfrm>
          <a:prstGeom prst="rect">
            <a:avLst/>
          </a:prstGeom>
          <a:noFill/>
        </p:spPr>
        <p:txBody>
          <a:bodyPr wrap="square">
            <a:spAutoFit/>
          </a:bodyPr>
          <a:lstStyle/>
          <a:p>
            <a:pPr algn="ctr">
              <a:defRPr/>
            </a:pPr>
            <a:r>
              <a:rPr lang="en-US" sz="2400" b="1" cap="all" dirty="0" err="1" smtClean="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rPr>
              <a:t>Ngày</a:t>
            </a:r>
            <a:r>
              <a:rPr lang="en-US" sz="2400" b="1" cap="all" dirty="0" smtClean="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rPr>
              <a:t> 19 </a:t>
            </a:r>
            <a:r>
              <a:rPr lang="en-US" sz="2400" b="1" cap="all" dirty="0" err="1" smtClean="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rPr>
              <a:t>tháng</a:t>
            </a:r>
            <a:r>
              <a:rPr lang="en-US" sz="2400" b="1" cap="all" dirty="0" smtClean="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rPr>
              <a:t> 10 </a:t>
            </a:r>
            <a:r>
              <a:rPr lang="en-US" sz="2400" b="1" cap="all" dirty="0" err="1" smtClean="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rPr>
              <a:t>năm</a:t>
            </a:r>
            <a:r>
              <a:rPr lang="en-US" sz="2400" b="1" cap="all" dirty="0" smtClean="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rPr>
              <a:t> 2017</a:t>
            </a:r>
            <a:endParaRPr lang="en-US" sz="2400" b="1" cap="all" dirty="0">
              <a:ln w="9000" cmpd="sng">
                <a:solidFill>
                  <a:schemeClr val="accent4">
                    <a:shade val="50000"/>
                    <a:satMod val="120000"/>
                  </a:schemeClr>
                </a:solidFill>
                <a:prstDash val="solid"/>
              </a:ln>
              <a:solidFill>
                <a:srgbClr val="0033CC"/>
              </a:solidFill>
              <a:effectLst>
                <a:reflection blurRad="12700" stA="28000" endPos="45000" dist="1000" dir="5400000" sy="-100000" algn="bl" rotWithShape="0"/>
              </a:effectLst>
            </a:endParaRPr>
          </a:p>
        </p:txBody>
      </p:sp>
      <p:sp>
        <p:nvSpPr>
          <p:cNvPr id="8" name="Rectangle 7"/>
          <p:cNvSpPr/>
          <p:nvPr/>
        </p:nvSpPr>
        <p:spPr>
          <a:xfrm>
            <a:off x="1448554" y="4153078"/>
            <a:ext cx="6858000" cy="769441"/>
          </a:xfrm>
          <a:prstGeom prst="rect">
            <a:avLst/>
          </a:prstGeom>
          <a:noFill/>
        </p:spPr>
        <p:txBody>
          <a:bodyPr wrap="square">
            <a:spAutoFit/>
          </a:bodyPr>
          <a:lstStyle/>
          <a:p>
            <a:pPr algn="ctr">
              <a:defRPr/>
            </a:pPr>
            <a:r>
              <a:rPr lang="en-US" sz="4400" b="1" cap="all" dirty="0" err="1"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rPr>
              <a:t>Môn</a:t>
            </a:r>
            <a:r>
              <a:rPr lang="en-US" sz="4400" b="1" cap="all" dirty="0" smtClean="0">
                <a:ln w="9000" cmpd="sng">
                  <a:solidFill>
                    <a:schemeClr val="accent4">
                      <a:shade val="50000"/>
                      <a:satMod val="120000"/>
                    </a:schemeClr>
                  </a:solidFill>
                  <a:prstDash val="solid"/>
                </a:ln>
                <a:solidFill>
                  <a:srgbClr val="008000"/>
                </a:solidFill>
                <a:effectLst>
                  <a:reflection blurRad="12700" stA="28000" endPos="45000" dist="1000" dir="5400000" sy="-100000" algn="bl" rotWithShape="0"/>
                </a:effectLst>
              </a:rPr>
              <a:t> toán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repeatCount="indefinite" fill="hold" grpId="0" nodeType="clickEffect">
                                  <p:stCondLst>
                                    <p:cond delay="0"/>
                                  </p:stCondLst>
                                  <p:endCondLst>
                                    <p:cond evt="onNext" delay="0">
                                      <p:tgtEl>
                                        <p:sldTgt/>
                                      </p:tgtEl>
                                    </p:cond>
                                  </p:endCondLst>
                                  <p:childTnLst>
                                    <p:animClr clrSpc="hsl" dir="cw">
                                      <p:cBhvr override="childStyle">
                                        <p:cTn id="6" dur="500" fill="hold"/>
                                        <p:tgtEl>
                                          <p:spTgt spid="11"/>
                                        </p:tgtEl>
                                        <p:attrNameLst>
                                          <p:attrName>style.color</p:attrName>
                                        </p:attrNameLst>
                                      </p:cBhvr>
                                      <p:by>
                                        <p:hsl h="-7200000" s="0" l="0"/>
                                      </p:by>
                                    </p:animClr>
                                    <p:animClr clrSpc="hsl" dir="cw">
                                      <p:cBhvr>
                                        <p:cTn id="7" dur="500" fill="hold"/>
                                        <p:tgtEl>
                                          <p:spTgt spid="11"/>
                                        </p:tgtEl>
                                        <p:attrNameLst>
                                          <p:attrName>fillcolor</p:attrName>
                                        </p:attrNameLst>
                                      </p:cBhvr>
                                      <p:by>
                                        <p:hsl h="-7200000" s="0" l="0"/>
                                      </p:by>
                                    </p:animClr>
                                    <p:animClr clrSpc="hsl" dir="cw">
                                      <p:cBhvr>
                                        <p:cTn id="8" dur="500" fill="hold"/>
                                        <p:tgtEl>
                                          <p:spTgt spid="11"/>
                                        </p:tgtEl>
                                        <p:attrNameLst>
                                          <p:attrName>stroke.color</p:attrName>
                                        </p:attrNameLst>
                                      </p:cBhvr>
                                      <p:by>
                                        <p:hsl h="-7200000" s="0" l="0"/>
                                      </p:by>
                                    </p:animClr>
                                    <p:set>
                                      <p:cBhvr>
                                        <p:cTn id="9"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563562"/>
          </a:xfrm>
        </p:spPr>
        <p:txBody>
          <a:bodyPr>
            <a:noAutofit/>
          </a:bodyPr>
          <a:lstStyle/>
          <a:p>
            <a:r>
              <a:rPr lang="en-US" sz="2400" dirty="0" smtClean="0">
                <a:solidFill>
                  <a:srgbClr val="FF0000"/>
                </a:solidFill>
                <a:latin typeface="Times New Roman" pitchFamily="18" charset="0"/>
                <a:cs typeface="Times New Roman" pitchFamily="18" charset="0"/>
              </a:rPr>
              <a:t>CÁCH XÂY DỰNG CÂU HỎI 4 MỨC ĐỘ NHẬN THỨC</a:t>
            </a: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990600"/>
            <a:ext cx="8610600" cy="5562600"/>
          </a:xfrm>
        </p:spPr>
        <p:txBody>
          <a:bodyPr>
            <a:normAutofit/>
          </a:bodyPr>
          <a:lstStyle/>
          <a:p>
            <a:pPr marL="0" indent="0"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dộ</a:t>
            </a:r>
            <a:r>
              <a:rPr lang="en-US" sz="2400" dirty="0" smtClean="0">
                <a:latin typeface="Times New Roman" pitchFamily="18" charset="0"/>
                <a:cs typeface="Times New Roman" pitchFamily="18" charset="0"/>
              </a:rPr>
              <a:t>:</a:t>
            </a:r>
          </a:p>
          <a:p>
            <a:pPr marL="457200" indent="-457200" algn="just">
              <a:buFont typeface="+mj-lt"/>
              <a:buAutoNum type="arabicParenR"/>
            </a:pP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p>
          <a:p>
            <a:pPr marL="457200" indent="-457200" algn="just">
              <a:buFont typeface="+mj-lt"/>
              <a:buAutoNum type="arabicParenR"/>
            </a:pPr>
            <a:r>
              <a:rPr lang="en-US" sz="2400" dirty="0" err="1" smtClean="0">
                <a:latin typeface="Times New Roman" pitchFamily="18" charset="0"/>
                <a:cs typeface="Times New Roman" pitchFamily="18" charset="0"/>
              </a:rPr>
              <a:t>Viết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4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a:t>
            </a:r>
          </a:p>
          <a:p>
            <a:pPr marL="457200" indent="-457200" algn="just">
              <a:buFont typeface="+mj-lt"/>
              <a:buAutoNum type="arabicParenR"/>
            </a:pP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endParaRPr lang="en-US" sz="2400" dirty="0">
              <a:latin typeface="Times New Roman" pitchFamily="18" charset="0"/>
              <a:cs typeface="Times New Roman" pitchFamily="18" charset="0"/>
            </a:endParaRPr>
          </a:p>
          <a:p>
            <a:pPr marL="0" indent="0" algn="jus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Chuyển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dễ</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bớt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cầu</a:t>
            </a:r>
            <a:r>
              <a:rPr lang="en-US" sz="2400" dirty="0" smtClean="0">
                <a:latin typeface="Times New Roman" pitchFamily="18" charset="0"/>
                <a:cs typeface="Times New Roman" pitchFamily="18" charset="0"/>
              </a:rPr>
              <a:t>,…</a:t>
            </a:r>
          </a:p>
          <a:p>
            <a:pPr marL="0" indent="0" algn="just">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 </a:t>
            </a:r>
            <a:r>
              <a:rPr lang="en-US" sz="2400" dirty="0" err="1">
                <a:latin typeface="Times New Roman" pitchFamily="18" charset="0"/>
                <a:cs typeface="Times New Roman" pitchFamily="18" charset="0"/>
              </a:rPr>
              <a:t>Chuyển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nhiễu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smtClean="0">
                <a:latin typeface="Times New Roman" pitchFamily="18" charset="0"/>
                <a:cs typeface="Times New Roman" pitchFamily="18" charset="0"/>
              </a:rPr>
              <a:t>,…</a:t>
            </a:r>
          </a:p>
          <a:p>
            <a:pPr marL="0" indent="0" algn="just">
              <a:buNone/>
            </a:pPr>
            <a:r>
              <a:rPr lang="en-US" sz="2400" dirty="0" smtClean="0">
                <a:latin typeface="Times New Roman" pitchFamily="18" charset="0"/>
                <a:cs typeface="Times New Roman" pitchFamily="18" charset="0"/>
              </a:rPr>
              <a:t>4)   </a:t>
            </a:r>
            <a:r>
              <a:rPr lang="en-US" sz="2400" dirty="0" err="1" smtClean="0">
                <a:latin typeface="Times New Roman" pitchFamily="18" charset="0"/>
                <a:cs typeface="Times New Roman" pitchFamily="18" charset="0"/>
              </a:rPr>
              <a:t>Thử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nghiệm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81331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FF0000"/>
                </a:solidFill>
                <a:latin typeface="Times New Roman" pitchFamily="18" charset="0"/>
                <a:cs typeface="Times New Roman" pitchFamily="18" charset="0"/>
              </a:rPr>
              <a:t>MA TRẬN ĐỀ KIỂM TRA</a:t>
            </a:r>
            <a:endParaRPr lang="en-US" sz="3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err="1" smtClean="0">
                <a:latin typeface="Times New Roman" pitchFamily="18" charset="0"/>
                <a:cs typeface="Times New Roman" pitchFamily="18" charset="0"/>
              </a:rPr>
              <a:t>Khung</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ô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điểmdành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p>
          <a:p>
            <a:pPr>
              <a:buFont typeface="Wingdings" pitchFamily="2" charset="2"/>
              <a:buChar char="§"/>
            </a:pPr>
            <a:r>
              <a:rPr lang="en-US" sz="2400" dirty="0" err="1" smtClean="0">
                <a:latin typeface="Times New Roman" pitchFamily="18" charset="0"/>
                <a:cs typeface="Times New Roman" pitchFamily="18" charset="0"/>
              </a:rPr>
              <a:t>Khung</a:t>
            </a:r>
            <a:r>
              <a:rPr lang="en-US" sz="2400" dirty="0" smtClean="0">
                <a:latin typeface="Times New Roman" pitchFamily="18" charset="0"/>
                <a:cs typeface="Times New Roman" pitchFamily="18" charset="0"/>
              </a:rPr>
              <a:t> ma </a:t>
            </a:r>
            <a:r>
              <a:rPr lang="en-US" sz="2400" dirty="0" err="1" smtClean="0">
                <a:latin typeface="Times New Roman" pitchFamily="18" charset="0"/>
                <a:cs typeface="Times New Roman" pitchFamily="18" charset="0"/>
              </a:rPr>
              <a:t>trận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mỗi</a:t>
            </a:r>
            <a:r>
              <a:rPr lang="en-US" sz="2400" dirty="0" smtClean="0">
                <a:latin typeface="Times New Roman" pitchFamily="18" charset="0"/>
                <a:cs typeface="Times New Roman" pitchFamily="18" charset="0"/>
              </a:rPr>
              <a:t> ô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680431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411162"/>
          </a:xfrm>
        </p:spPr>
        <p:txBody>
          <a:bodyPr>
            <a:noAutofit/>
          </a:bodyPr>
          <a:lstStyle/>
          <a:p>
            <a:r>
              <a:rPr lang="en-US" sz="2800" dirty="0" smtClean="0">
                <a:solidFill>
                  <a:srgbClr val="FF0000"/>
                </a:solidFill>
                <a:latin typeface="Times New Roman" pitchFamily="18" charset="0"/>
                <a:cs typeface="Times New Roman" pitchFamily="18" charset="0"/>
              </a:rPr>
              <a:t>VÍ DỤ MINH HỌA VỀ MA TRẬN ĐỀ KIỂM TRA</a:t>
            </a:r>
            <a:endParaRPr lang="en-US" sz="2800" dirty="0">
              <a:solidFill>
                <a:srgbClr val="FF0000"/>
              </a:solidFill>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67064739"/>
              </p:ext>
            </p:extLst>
          </p:nvPr>
        </p:nvGraphicFramePr>
        <p:xfrm>
          <a:off x="381000" y="838201"/>
          <a:ext cx="8458201" cy="5863181"/>
        </p:xfrm>
        <a:graphic>
          <a:graphicData uri="http://schemas.openxmlformats.org/drawingml/2006/table">
            <a:tbl>
              <a:tblPr firstRow="1" bandRow="1">
                <a:tableStyleId>{5940675A-B579-460E-94D1-54222C63F5DA}</a:tableStyleId>
              </a:tblPr>
              <a:tblGrid>
                <a:gridCol w="1086374"/>
                <a:gridCol w="853580"/>
                <a:gridCol w="775982"/>
                <a:gridCol w="543187"/>
                <a:gridCol w="775982"/>
                <a:gridCol w="543187"/>
                <a:gridCol w="755708"/>
                <a:gridCol w="563461"/>
                <a:gridCol w="731939"/>
                <a:gridCol w="587230"/>
                <a:gridCol w="708170"/>
                <a:gridCol w="533401"/>
              </a:tblGrid>
              <a:tr h="621358">
                <a:tc rowSpan="2">
                  <a:txBody>
                    <a:bodyPr/>
                    <a:lstStyle/>
                    <a:p>
                      <a:pPr algn="ctr"/>
                      <a:r>
                        <a:rPr lang="en-US" sz="1600" dirty="0" err="1" smtClean="0">
                          <a:latin typeface="Times New Roman" pitchFamily="18" charset="0"/>
                          <a:cs typeface="Times New Roman" pitchFamily="18" charset="0"/>
                        </a:rPr>
                        <a:t>Mạch</a:t>
                      </a:r>
                      <a:r>
                        <a:rPr lang="en-US" sz="1600" dirty="0" smtClean="0">
                          <a:latin typeface="Times New Roman" pitchFamily="18" charset="0"/>
                          <a:cs typeface="Times New Roman" pitchFamily="18" charset="0"/>
                        </a:rPr>
                        <a:t> KT, KN</a:t>
                      </a:r>
                      <a:endParaRPr lang="en-US" sz="1600" dirty="0">
                        <a:latin typeface="Times New Roman" pitchFamily="18" charset="0"/>
                        <a:cs typeface="Times New Roman" pitchFamily="18" charset="0"/>
                      </a:endParaRPr>
                    </a:p>
                  </a:txBody>
                  <a:tcPr/>
                </a:tc>
                <a:tc rowSpan="2">
                  <a:txBody>
                    <a:bodyPr/>
                    <a:lstStyle/>
                    <a:p>
                      <a:pPr algn="ctr"/>
                      <a:r>
                        <a:rPr lang="en-US" dirty="0" err="1" smtClean="0">
                          <a:latin typeface="Times New Roman" pitchFamily="18" charset="0"/>
                          <a:cs typeface="Times New Roman" pitchFamily="18" charset="0"/>
                        </a:rPr>
                        <a:t>Số</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câu</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và</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số</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điểm</a:t>
                      </a:r>
                      <a:endParaRPr lang="en-US" dirty="0">
                        <a:latin typeface="Times New Roman" pitchFamily="18" charset="0"/>
                        <a:cs typeface="Times New Roman" pitchFamily="18" charset="0"/>
                      </a:endParaRPr>
                    </a:p>
                  </a:txBody>
                  <a:tcPr/>
                </a:tc>
                <a:tc gridSpan="2">
                  <a:txBody>
                    <a:bodyPr/>
                    <a:lstStyle/>
                    <a:p>
                      <a:pPr algn="ct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1</a:t>
                      </a:r>
                      <a:endParaRPr lang="en-US" dirty="0">
                        <a:latin typeface="Times New Roman" pitchFamily="18" charset="0"/>
                        <a:cs typeface="Times New Roman" pitchFamily="18" charset="0"/>
                      </a:endParaRPr>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2</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3</a:t>
                      </a:r>
                      <a:endParaRPr lang="en-US" dirty="0" smtClean="0">
                        <a:latin typeface="Times New Roman" pitchFamily="18" charset="0"/>
                        <a:cs typeface="Times New Roman" pitchFamily="18" charset="0"/>
                      </a:endParaRPr>
                    </a:p>
                    <a:p>
                      <a:endParaRPr lang="en-US" dirty="0"/>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Mức</a:t>
                      </a:r>
                      <a:r>
                        <a:rPr lang="en-US" baseline="0" dirty="0" smtClean="0">
                          <a:latin typeface="Times New Roman" pitchFamily="18" charset="0"/>
                          <a:cs typeface="Times New Roman" pitchFamily="18" charset="0"/>
                        </a:rPr>
                        <a:t> 4</a:t>
                      </a:r>
                      <a:endParaRPr lang="en-US" dirty="0" smtClean="0">
                        <a:latin typeface="Times New Roman" pitchFamily="18" charset="0"/>
                        <a:cs typeface="Times New Roman" pitchFamily="18" charset="0"/>
                      </a:endParaRPr>
                    </a:p>
                    <a:p>
                      <a:endParaRPr lang="en-US" dirty="0"/>
                    </a:p>
                  </a:txBody>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Tổng</a:t>
                      </a:r>
                      <a:endParaRPr lang="en-US" dirty="0" smtClean="0">
                        <a:latin typeface="Times New Roman" pitchFamily="18" charset="0"/>
                        <a:cs typeface="Times New Roman" pitchFamily="18" charset="0"/>
                      </a:endParaRPr>
                    </a:p>
                    <a:p>
                      <a:endParaRPr lang="en-US" dirty="0"/>
                    </a:p>
                  </a:txBody>
                  <a:tcPr/>
                </a:tc>
                <a:tc hMerge="1">
                  <a:txBody>
                    <a:bodyPr/>
                    <a:lstStyle/>
                    <a:p>
                      <a:endParaRPr lang="en-US" dirty="0"/>
                    </a:p>
                  </a:txBody>
                  <a:tcPr/>
                </a:tc>
              </a:tr>
              <a:tr h="505991">
                <a:tc vMerge="1">
                  <a:txBody>
                    <a:bodyPr/>
                    <a:lstStyle/>
                    <a:p>
                      <a:endParaRPr lang="en-US"/>
                    </a:p>
                  </a:txBody>
                  <a:tcPr/>
                </a:tc>
                <a:tc vMerge="1">
                  <a:txBody>
                    <a:bodyPr/>
                    <a:lstStyle/>
                    <a:p>
                      <a:endParaRPr lang="en-US"/>
                    </a:p>
                  </a:txBody>
                  <a:tcPr/>
                </a:tc>
                <a:tc>
                  <a:txBody>
                    <a:bodyPr/>
                    <a:lstStyle/>
                    <a:p>
                      <a:pPr algn="ctr"/>
                      <a:r>
                        <a:rPr lang="en-US" dirty="0" smtClean="0"/>
                        <a:t>TNKQ</a:t>
                      </a:r>
                      <a:endParaRPr lang="en-US" dirty="0"/>
                    </a:p>
                  </a:txBody>
                  <a:tcPr/>
                </a:tc>
                <a:tc>
                  <a:txBody>
                    <a:bodyPr/>
                    <a:lstStyle/>
                    <a:p>
                      <a:pPr algn="ctr"/>
                      <a:r>
                        <a:rPr lang="en-US" dirty="0" smtClean="0"/>
                        <a:t>TL</a:t>
                      </a:r>
                      <a:endParaRPr lang="en-US" dirty="0"/>
                    </a:p>
                  </a:txBody>
                  <a:tcPr/>
                </a:tc>
                <a:tc>
                  <a:txBody>
                    <a:bodyPr/>
                    <a:lstStyle/>
                    <a:p>
                      <a:pPr algn="ctr"/>
                      <a:r>
                        <a:rPr lang="en-US" dirty="0" smtClean="0"/>
                        <a:t>TNKQ</a:t>
                      </a:r>
                      <a:endParaRPr lang="en-US" dirty="0"/>
                    </a:p>
                  </a:txBody>
                  <a:tcPr/>
                </a:tc>
                <a:tc>
                  <a:txBody>
                    <a:bodyPr/>
                    <a:lstStyle/>
                    <a:p>
                      <a:pPr algn="ctr"/>
                      <a:r>
                        <a:rPr lang="en-US" dirty="0" smtClean="0"/>
                        <a:t>TL</a:t>
                      </a:r>
                      <a:endParaRPr lang="en-US" dirty="0"/>
                    </a:p>
                  </a:txBody>
                  <a:tcPr/>
                </a:tc>
                <a:tc>
                  <a:txBody>
                    <a:bodyPr/>
                    <a:lstStyle/>
                    <a:p>
                      <a:pPr algn="ctr"/>
                      <a:r>
                        <a:rPr lang="en-US" dirty="0" smtClean="0"/>
                        <a:t>TNKQ</a:t>
                      </a:r>
                      <a:endParaRPr lang="en-US" dirty="0"/>
                    </a:p>
                  </a:txBody>
                  <a:tcPr/>
                </a:tc>
                <a:tc>
                  <a:txBody>
                    <a:bodyPr/>
                    <a:lstStyle/>
                    <a:p>
                      <a:pPr algn="ctr"/>
                      <a:r>
                        <a:rPr lang="en-US" dirty="0" smtClean="0"/>
                        <a:t>TL</a:t>
                      </a:r>
                      <a:endParaRPr lang="en-US" dirty="0"/>
                    </a:p>
                  </a:txBody>
                  <a:tcPr/>
                </a:tc>
                <a:tc>
                  <a:txBody>
                    <a:bodyPr/>
                    <a:lstStyle/>
                    <a:p>
                      <a:pPr algn="ctr"/>
                      <a:r>
                        <a:rPr lang="en-US" dirty="0" smtClean="0"/>
                        <a:t>TNKQ</a:t>
                      </a:r>
                      <a:endParaRPr lang="en-US" dirty="0"/>
                    </a:p>
                  </a:txBody>
                  <a:tcPr/>
                </a:tc>
                <a:tc>
                  <a:txBody>
                    <a:bodyPr/>
                    <a:lstStyle/>
                    <a:p>
                      <a:r>
                        <a:rPr lang="en-US" dirty="0" smtClean="0"/>
                        <a:t>TL</a:t>
                      </a:r>
                      <a:endParaRPr lang="en-US" dirty="0"/>
                    </a:p>
                  </a:txBody>
                  <a:tcPr/>
                </a:tc>
                <a:tc>
                  <a:txBody>
                    <a:bodyPr/>
                    <a:lstStyle/>
                    <a:p>
                      <a:pPr algn="ctr"/>
                      <a:r>
                        <a:rPr lang="en-US" dirty="0" smtClean="0"/>
                        <a:t>TNKQ</a:t>
                      </a:r>
                      <a:endParaRPr lang="en-US" dirty="0"/>
                    </a:p>
                  </a:txBody>
                  <a:tcPr/>
                </a:tc>
                <a:tc>
                  <a:txBody>
                    <a:bodyPr/>
                    <a:lstStyle/>
                    <a:p>
                      <a:r>
                        <a:rPr lang="en-US" dirty="0" smtClean="0"/>
                        <a:t>TL</a:t>
                      </a:r>
                      <a:endParaRPr lang="en-US" dirty="0"/>
                    </a:p>
                  </a:txBody>
                  <a:tcPr/>
                </a:tc>
              </a:tr>
              <a:tr h="387768">
                <a:tc rowSpan="2">
                  <a:txBody>
                    <a:bodyPr/>
                    <a:lstStyle/>
                    <a:p>
                      <a:r>
                        <a:rPr lang="en-US" sz="1400" dirty="0" err="1" smtClean="0"/>
                        <a:t>Số</a:t>
                      </a:r>
                      <a:r>
                        <a:rPr lang="en-US" sz="1400" baseline="0" dirty="0" smtClean="0"/>
                        <a:t> TN,PS, STP </a:t>
                      </a:r>
                      <a:r>
                        <a:rPr lang="en-US" sz="1400" baseline="0" dirty="0" err="1" smtClean="0"/>
                        <a:t>và</a:t>
                      </a:r>
                      <a:r>
                        <a:rPr lang="en-US" sz="1400" baseline="0" dirty="0" smtClean="0"/>
                        <a:t> </a:t>
                      </a:r>
                      <a:r>
                        <a:rPr lang="en-US" sz="1400" baseline="0" dirty="0" err="1" smtClean="0"/>
                        <a:t>các</a:t>
                      </a:r>
                      <a:r>
                        <a:rPr lang="en-US" sz="1400" baseline="0" dirty="0" smtClean="0"/>
                        <a:t> </a:t>
                      </a:r>
                      <a:r>
                        <a:rPr lang="en-US" sz="1400" baseline="0" dirty="0" err="1" smtClean="0"/>
                        <a:t>phép</a:t>
                      </a:r>
                      <a:r>
                        <a:rPr lang="en-US" sz="1400" baseline="0" dirty="0" smtClean="0"/>
                        <a:t> </a:t>
                      </a:r>
                      <a:r>
                        <a:rPr lang="en-US" sz="1400" baseline="0" dirty="0" err="1" smtClean="0"/>
                        <a:t>tính</a:t>
                      </a:r>
                      <a:r>
                        <a:rPr lang="en-US" sz="1400" baseline="0" dirty="0" smtClean="0"/>
                        <a:t> </a:t>
                      </a:r>
                      <a:r>
                        <a:rPr lang="en-US" sz="1400" baseline="0" dirty="0" err="1" smtClean="0"/>
                        <a:t>với</a:t>
                      </a:r>
                      <a:r>
                        <a:rPr lang="en-US" sz="1400" baseline="0" dirty="0" smtClean="0"/>
                        <a:t> </a:t>
                      </a:r>
                      <a:r>
                        <a:rPr lang="en-US" sz="1400" baseline="0" dirty="0" err="1" smtClean="0"/>
                        <a:t>chúng</a:t>
                      </a:r>
                      <a:endParaRPr lang="en-US" sz="1400" dirty="0"/>
                    </a:p>
                  </a:txBody>
                  <a:tcPr/>
                </a:tc>
                <a:tc>
                  <a:txBody>
                    <a:bodyPr/>
                    <a:lstStyle/>
                    <a:p>
                      <a:r>
                        <a:rPr lang="en-US" sz="1600" dirty="0" err="1" smtClean="0"/>
                        <a:t>Số</a:t>
                      </a:r>
                      <a:r>
                        <a:rPr lang="en-US" sz="1600" baseline="0" dirty="0" smtClean="0"/>
                        <a:t> </a:t>
                      </a:r>
                      <a:r>
                        <a:rPr lang="en-US" sz="1600" baseline="0" dirty="0" err="1" smtClean="0"/>
                        <a:t>câu</a:t>
                      </a:r>
                      <a:endParaRPr lang="en-US" sz="1600" dirty="0"/>
                    </a:p>
                  </a:txBody>
                  <a:tcPr/>
                </a:tc>
                <a:tc>
                  <a:txBody>
                    <a:bodyPr/>
                    <a:lstStyle/>
                    <a:p>
                      <a:pPr algn="ctr"/>
                      <a:r>
                        <a:rPr lang="en-US" sz="1600" dirty="0" smtClean="0"/>
                        <a:t>1</a:t>
                      </a:r>
                      <a:endParaRPr lang="en-US" sz="1600" dirty="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2</a:t>
                      </a:r>
                      <a:endParaRPr lang="en-US" sz="1600" dirty="0"/>
                    </a:p>
                  </a:txBody>
                  <a:tcPr/>
                </a:tc>
              </a:tr>
              <a:tr h="556451">
                <a:tc vMerge="1">
                  <a:txBody>
                    <a:bodyPr/>
                    <a:lstStyle/>
                    <a:p>
                      <a:endParaRPr lang="en-US"/>
                    </a:p>
                  </a:txBody>
                  <a:tcPr/>
                </a:tc>
                <a:tc>
                  <a:txBody>
                    <a:bodyPr/>
                    <a:lstStyle/>
                    <a:p>
                      <a:r>
                        <a:rPr lang="en-US" sz="1600" dirty="0" err="1" smtClean="0"/>
                        <a:t>Số</a:t>
                      </a:r>
                      <a:r>
                        <a:rPr lang="en-US" sz="1600" baseline="0" dirty="0" smtClean="0"/>
                        <a:t> </a:t>
                      </a:r>
                      <a:r>
                        <a:rPr lang="en-US" sz="1600" baseline="0" dirty="0" err="1" smtClean="0"/>
                        <a:t>điểm</a:t>
                      </a:r>
                      <a:endParaRPr lang="en-US" sz="1600" dirty="0"/>
                    </a:p>
                  </a:txBody>
                  <a:tcPr/>
                </a:tc>
                <a:tc>
                  <a:txBody>
                    <a:bodyPr/>
                    <a:lstStyle/>
                    <a:p>
                      <a:pPr algn="ctr"/>
                      <a:r>
                        <a:rPr lang="en-US" sz="1600" dirty="0" smtClean="0"/>
                        <a:t>1,0</a:t>
                      </a:r>
                      <a:endParaRPr lang="en-US" sz="1600" dirty="0"/>
                    </a:p>
                  </a:txBody>
                  <a:tcPr/>
                </a:tc>
                <a:tc>
                  <a:txBody>
                    <a:bodyPr/>
                    <a:lstStyle/>
                    <a:p>
                      <a:pPr algn="ctr"/>
                      <a:endParaRPr lang="en-US" sz="1600" dirty="0"/>
                    </a:p>
                  </a:txBody>
                  <a:tcPr/>
                </a:tc>
                <a:tc>
                  <a:txBody>
                    <a:bodyPr/>
                    <a:lstStyle/>
                    <a:p>
                      <a:pPr algn="ctr"/>
                      <a:r>
                        <a:rPr lang="en-US" sz="1600" dirty="0" smtClean="0"/>
                        <a:t>1,0</a:t>
                      </a:r>
                      <a:endParaRPr lang="en-US" sz="1600" dirty="0"/>
                    </a:p>
                  </a:txBody>
                  <a:tcPr/>
                </a:tc>
                <a:tc>
                  <a:txBody>
                    <a:bodyPr/>
                    <a:lstStyle/>
                    <a:p>
                      <a:pPr algn="ct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c>
                  <a:txBody>
                    <a:bodyPr/>
                    <a:lstStyle/>
                    <a:p>
                      <a:pPr algn="ct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3,0</a:t>
                      </a:r>
                      <a:endParaRPr lang="en-US" sz="1600" dirty="0"/>
                    </a:p>
                  </a:txBody>
                  <a:tcPr/>
                </a:tc>
                <a:tc>
                  <a:txBody>
                    <a:bodyPr/>
                    <a:lstStyle/>
                    <a:p>
                      <a:pPr algn="ctr"/>
                      <a:r>
                        <a:rPr lang="en-US" sz="1600" dirty="0" smtClean="0"/>
                        <a:t>2,0</a:t>
                      </a:r>
                      <a:endParaRPr lang="en-US" sz="1600" dirty="0"/>
                    </a:p>
                  </a:txBody>
                  <a:tcPr/>
                </a:tc>
              </a:tr>
              <a:tr h="591770">
                <a:tc rowSpan="2">
                  <a:txBody>
                    <a:bodyPr/>
                    <a:lstStyle/>
                    <a:p>
                      <a:r>
                        <a:rPr lang="en-US" sz="1400" dirty="0" err="1" smtClean="0"/>
                        <a:t>Đại</a:t>
                      </a:r>
                      <a:r>
                        <a:rPr lang="en-US" sz="1400" baseline="0" dirty="0" smtClean="0"/>
                        <a:t> </a:t>
                      </a:r>
                      <a:r>
                        <a:rPr lang="en-US" sz="1400" baseline="0" dirty="0" err="1" smtClean="0"/>
                        <a:t>lượng</a:t>
                      </a:r>
                      <a:r>
                        <a:rPr lang="en-US" sz="1400" baseline="0" dirty="0" smtClean="0"/>
                        <a:t> </a:t>
                      </a:r>
                      <a:r>
                        <a:rPr lang="en-US" sz="1400" baseline="0" dirty="0" err="1" smtClean="0"/>
                        <a:t>và</a:t>
                      </a:r>
                      <a:r>
                        <a:rPr lang="en-US" sz="1400" baseline="0" dirty="0" smtClean="0"/>
                        <a:t> </a:t>
                      </a:r>
                      <a:r>
                        <a:rPr lang="en-US" sz="1400" baseline="0" dirty="0" err="1" smtClean="0"/>
                        <a:t>đo</a:t>
                      </a:r>
                      <a:r>
                        <a:rPr lang="en-US" sz="1400" baseline="0" dirty="0" smtClean="0"/>
                        <a:t> ĐL:  </a:t>
                      </a:r>
                      <a:r>
                        <a:rPr lang="en-US" sz="1400" baseline="0" dirty="0" err="1" smtClean="0"/>
                        <a:t>Độ</a:t>
                      </a:r>
                      <a:r>
                        <a:rPr lang="en-US" sz="1400" baseline="0" dirty="0" smtClean="0"/>
                        <a:t> </a:t>
                      </a:r>
                      <a:r>
                        <a:rPr lang="en-US" sz="1400" baseline="0" dirty="0" err="1" smtClean="0"/>
                        <a:t>dài</a:t>
                      </a:r>
                      <a:r>
                        <a:rPr lang="en-US" sz="1400" baseline="0" dirty="0" smtClean="0"/>
                        <a:t>, KL, TG, DT, </a:t>
                      </a:r>
                      <a:r>
                        <a:rPr lang="en-US" sz="1400" baseline="0" dirty="0" err="1" smtClean="0"/>
                        <a:t>Thể</a:t>
                      </a:r>
                      <a:r>
                        <a:rPr lang="en-US" sz="1400" baseline="0" dirty="0" smtClean="0"/>
                        <a:t> </a:t>
                      </a:r>
                      <a:r>
                        <a:rPr lang="en-US" sz="1400" baseline="0" dirty="0" err="1" smtClean="0"/>
                        <a:t>tích</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Số</a:t>
                      </a:r>
                      <a:r>
                        <a:rPr lang="en-US" sz="1600" baseline="0" dirty="0" smtClean="0"/>
                        <a:t> </a:t>
                      </a:r>
                      <a:r>
                        <a:rPr lang="en-US" sz="1600" baseline="0" dirty="0" err="1" smtClean="0"/>
                        <a:t>câu</a:t>
                      </a:r>
                      <a:endParaRPr lang="en-US" sz="1600" dirty="0" smtClean="0"/>
                    </a:p>
                    <a:p>
                      <a:pPr algn="ctr"/>
                      <a:endParaRPr lang="en-US" sz="1600" dirty="0"/>
                    </a:p>
                  </a:txBody>
                  <a:tcPr/>
                </a:tc>
                <a:tc>
                  <a:txBody>
                    <a:bodyPr/>
                    <a:lstStyle/>
                    <a:p>
                      <a:pPr algn="ctr"/>
                      <a:r>
                        <a:rPr lang="en-US" sz="1600" dirty="0" smtClean="0"/>
                        <a:t>1</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endParaRPr lang="en-US" sz="1600" dirty="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r>
              <a:tr h="591394">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Số</a:t>
                      </a:r>
                      <a:r>
                        <a:rPr lang="en-US" sz="1600" baseline="0" dirty="0" smtClean="0"/>
                        <a:t> </a:t>
                      </a:r>
                      <a:r>
                        <a:rPr lang="en-US" sz="1600" baseline="0" dirty="0" err="1" smtClean="0"/>
                        <a:t>điểm</a:t>
                      </a:r>
                      <a:endParaRPr lang="en-US" sz="1600" dirty="0" smtClean="0"/>
                    </a:p>
                    <a:p>
                      <a:pPr algn="ctr"/>
                      <a:endParaRPr lang="en-US" sz="1600" dirty="0"/>
                    </a:p>
                  </a:txBody>
                  <a:tcPr/>
                </a:tc>
                <a:tc>
                  <a:txBody>
                    <a:bodyPr/>
                    <a:lstStyle/>
                    <a:p>
                      <a:pPr algn="ctr"/>
                      <a:r>
                        <a:rPr lang="en-US" sz="1600" dirty="0" smtClean="0"/>
                        <a:t>1,0</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2,0</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2,0</a:t>
                      </a:r>
                      <a:endParaRPr lang="en-US" sz="1600" dirty="0"/>
                    </a:p>
                  </a:txBody>
                  <a:tcPr/>
                </a:tc>
              </a:tr>
              <a:tr h="591770">
                <a:tc rowSpan="2">
                  <a:txBody>
                    <a:bodyPr/>
                    <a:lstStyle/>
                    <a:p>
                      <a:r>
                        <a:rPr lang="en-US" sz="1400" dirty="0" err="1" smtClean="0"/>
                        <a:t>Yếu</a:t>
                      </a:r>
                      <a:r>
                        <a:rPr lang="en-US" sz="1400" baseline="0" dirty="0" smtClean="0"/>
                        <a:t> </a:t>
                      </a:r>
                      <a:r>
                        <a:rPr lang="en-US" sz="1400" baseline="0" dirty="0" err="1" smtClean="0"/>
                        <a:t>tố</a:t>
                      </a:r>
                      <a:r>
                        <a:rPr lang="en-US" sz="1400" baseline="0" dirty="0" smtClean="0"/>
                        <a:t> </a:t>
                      </a:r>
                      <a:r>
                        <a:rPr lang="en-US" sz="1400" baseline="0" dirty="0" err="1" smtClean="0"/>
                        <a:t>hình</a:t>
                      </a:r>
                      <a:r>
                        <a:rPr lang="en-US" sz="1400" baseline="0" dirty="0" smtClean="0"/>
                        <a:t> </a:t>
                      </a:r>
                      <a:r>
                        <a:rPr lang="en-US" sz="1400" baseline="0" dirty="0" err="1" smtClean="0"/>
                        <a:t>học</a:t>
                      </a:r>
                      <a:r>
                        <a:rPr lang="en-US" sz="1400" baseline="0" dirty="0" smtClean="0"/>
                        <a:t>: CV, DT </a:t>
                      </a:r>
                      <a:r>
                        <a:rPr lang="en-US" sz="1400" baseline="0" dirty="0" err="1" smtClean="0"/>
                        <a:t>TT,các</a:t>
                      </a:r>
                      <a:r>
                        <a:rPr lang="en-US" sz="1400" baseline="0" dirty="0" smtClean="0"/>
                        <a:t> </a:t>
                      </a:r>
                      <a:r>
                        <a:rPr lang="en-US" sz="1400" baseline="0" dirty="0" err="1" smtClean="0"/>
                        <a:t>hình</a:t>
                      </a:r>
                      <a:r>
                        <a:rPr lang="en-US" sz="1400" baseline="0" dirty="0" smtClean="0"/>
                        <a:t> </a:t>
                      </a:r>
                      <a:r>
                        <a:rPr lang="en-US" sz="1400" baseline="0" dirty="0" err="1" smtClean="0"/>
                        <a:t>đã</a:t>
                      </a:r>
                      <a:r>
                        <a:rPr lang="en-US" sz="1400" baseline="0" dirty="0" smtClean="0"/>
                        <a:t> </a:t>
                      </a:r>
                      <a:r>
                        <a:rPr lang="en-US" sz="1400" baseline="0" dirty="0" err="1" smtClean="0"/>
                        <a:t>học</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Số</a:t>
                      </a:r>
                      <a:r>
                        <a:rPr lang="en-US" sz="1600" baseline="0" dirty="0" smtClean="0"/>
                        <a:t> </a:t>
                      </a:r>
                      <a:r>
                        <a:rPr lang="en-US" sz="1600" baseline="0" dirty="0" err="1" smtClean="0"/>
                        <a:t>câu</a:t>
                      </a:r>
                      <a:endParaRPr lang="en-US" sz="1600" dirty="0" smtClean="0"/>
                    </a:p>
                    <a:p>
                      <a:endParaRPr lang="en-US"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r>
              <a:tr h="790746">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Số</a:t>
                      </a:r>
                      <a:r>
                        <a:rPr lang="en-US" sz="1600" baseline="0" dirty="0" smtClean="0"/>
                        <a:t> </a:t>
                      </a:r>
                      <a:r>
                        <a:rPr lang="en-US" sz="1600" baseline="0" dirty="0" err="1" smtClean="0"/>
                        <a:t>điểm</a:t>
                      </a:r>
                      <a:endParaRPr lang="en-US" sz="1600" dirty="0" smtClean="0"/>
                    </a:p>
                    <a:p>
                      <a:endParaRPr lang="en-US" sz="1600" dirty="0"/>
                    </a:p>
                  </a:txBody>
                  <a:tcPr/>
                </a:tc>
                <a:tc>
                  <a:txBody>
                    <a:bodyPr/>
                    <a:lstStyle/>
                    <a:p>
                      <a:pPr algn="ctr"/>
                      <a:endParaRPr lang="en-US" sz="1600"/>
                    </a:p>
                  </a:txBody>
                  <a:tcPr/>
                </a:tc>
                <a:tc>
                  <a:txBody>
                    <a:bodyPr/>
                    <a:lstStyle/>
                    <a:p>
                      <a:pPr algn="ctr"/>
                      <a:endParaRPr lang="en-US" sz="160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r>
              <a:tr h="591770">
                <a:tc rowSpan="2">
                  <a:txBody>
                    <a:bodyPr/>
                    <a:lstStyle/>
                    <a:p>
                      <a:pPr algn="l"/>
                      <a:r>
                        <a:rPr lang="en-US" sz="1600" dirty="0" err="1" smtClean="0"/>
                        <a:t>Tổng</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Số</a:t>
                      </a:r>
                      <a:r>
                        <a:rPr lang="en-US" sz="1600" baseline="0" dirty="0" smtClean="0"/>
                        <a:t> </a:t>
                      </a:r>
                      <a:r>
                        <a:rPr lang="en-US" sz="1600" baseline="0" dirty="0" err="1" smtClean="0"/>
                        <a:t>câu</a:t>
                      </a:r>
                      <a:endParaRPr lang="en-US" sz="1600" dirty="0" smtClean="0"/>
                    </a:p>
                    <a:p>
                      <a:endParaRPr lang="en-US" dirty="0"/>
                    </a:p>
                  </a:txBody>
                  <a:tcPr/>
                </a:tc>
                <a:tc>
                  <a:txBody>
                    <a:bodyPr/>
                    <a:lstStyle/>
                    <a:p>
                      <a:pPr algn="ctr"/>
                      <a:r>
                        <a:rPr lang="en-US" sz="1600" dirty="0" smtClean="0"/>
                        <a:t>2</a:t>
                      </a:r>
                      <a:endParaRPr lang="en-US" sz="1600" dirty="0"/>
                    </a:p>
                  </a:txBody>
                  <a:tcPr/>
                </a:tc>
                <a:tc>
                  <a:txBody>
                    <a:bodyPr/>
                    <a:lstStyle/>
                    <a:p>
                      <a:pPr algn="ctr"/>
                      <a:endParaRPr lang="en-US" sz="1600"/>
                    </a:p>
                  </a:txBody>
                  <a:tcPr/>
                </a:tc>
                <a:tc>
                  <a:txBody>
                    <a:bodyPr/>
                    <a:lstStyle/>
                    <a:p>
                      <a:pPr algn="ctr"/>
                      <a:r>
                        <a:rPr lang="en-US" sz="1600" dirty="0" smtClean="0"/>
                        <a:t>2</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1</a:t>
                      </a:r>
                      <a:endParaRPr lang="en-US" sz="1600" dirty="0"/>
                    </a:p>
                  </a:txBody>
                  <a:tcPr/>
                </a:tc>
                <a:tc>
                  <a:txBody>
                    <a:bodyPr/>
                    <a:lstStyle/>
                    <a:p>
                      <a:pPr algn="ctr"/>
                      <a:r>
                        <a:rPr lang="en-US" sz="1600" dirty="0" smtClean="0"/>
                        <a:t>2</a:t>
                      </a:r>
                      <a:endParaRPr lang="en-US" sz="1600" dirty="0"/>
                    </a:p>
                  </a:txBody>
                  <a:tcPr/>
                </a:tc>
                <a:tc>
                  <a:txBody>
                    <a:bodyPr/>
                    <a:lstStyle/>
                    <a:p>
                      <a:pPr algn="ctr"/>
                      <a:endParaRPr lang="en-US" sz="1600"/>
                    </a:p>
                  </a:txBody>
                  <a:tcPr/>
                </a:tc>
                <a:tc>
                  <a:txBody>
                    <a:bodyPr/>
                    <a:lstStyle/>
                    <a:p>
                      <a:pPr algn="ctr"/>
                      <a:r>
                        <a:rPr lang="en-US" sz="1600" dirty="0" smtClean="0"/>
                        <a:t>1</a:t>
                      </a:r>
                      <a:endParaRPr lang="en-US" sz="1600" dirty="0"/>
                    </a:p>
                  </a:txBody>
                  <a:tcPr/>
                </a:tc>
                <a:tc>
                  <a:txBody>
                    <a:bodyPr/>
                    <a:lstStyle/>
                    <a:p>
                      <a:pPr algn="ctr"/>
                      <a:r>
                        <a:rPr lang="en-US" sz="1600" dirty="0" smtClean="0"/>
                        <a:t>5</a:t>
                      </a:r>
                      <a:endParaRPr lang="en-US" sz="1600" dirty="0"/>
                    </a:p>
                  </a:txBody>
                  <a:tcPr/>
                </a:tc>
                <a:tc>
                  <a:txBody>
                    <a:bodyPr/>
                    <a:lstStyle/>
                    <a:p>
                      <a:pPr algn="ctr"/>
                      <a:r>
                        <a:rPr lang="en-US" sz="1600" dirty="0" smtClean="0"/>
                        <a:t>4</a:t>
                      </a:r>
                      <a:endParaRPr lang="en-US" sz="1600" dirty="0"/>
                    </a:p>
                  </a:txBody>
                  <a:tcPr/>
                </a:tc>
              </a:tr>
              <a:tr h="562181">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Số</a:t>
                      </a:r>
                      <a:r>
                        <a:rPr lang="en-US" sz="1600" baseline="0" dirty="0" smtClean="0"/>
                        <a:t> </a:t>
                      </a:r>
                      <a:r>
                        <a:rPr lang="en-US" sz="1600" baseline="0" dirty="0" err="1" smtClean="0"/>
                        <a:t>điểm</a:t>
                      </a:r>
                      <a:endParaRPr lang="en-US" sz="1600" dirty="0" smtClean="0"/>
                    </a:p>
                    <a:p>
                      <a:endParaRPr lang="en-US" sz="1600" dirty="0"/>
                    </a:p>
                  </a:txBody>
                  <a:tcPr/>
                </a:tc>
                <a:tc>
                  <a:txBody>
                    <a:bodyPr/>
                    <a:lstStyle/>
                    <a:p>
                      <a:pPr algn="ctr"/>
                      <a:r>
                        <a:rPr lang="en-US" sz="1600" dirty="0" smtClean="0"/>
                        <a:t>2,0</a:t>
                      </a:r>
                      <a:endParaRPr lang="en-US" sz="1600" dirty="0"/>
                    </a:p>
                  </a:txBody>
                  <a:tcPr/>
                </a:tc>
                <a:tc>
                  <a:txBody>
                    <a:bodyPr/>
                    <a:lstStyle/>
                    <a:p>
                      <a:pPr algn="ctr"/>
                      <a:endParaRPr lang="en-US" sz="1600"/>
                    </a:p>
                  </a:txBody>
                  <a:tcPr/>
                </a:tc>
                <a:tc>
                  <a:txBody>
                    <a:bodyPr/>
                    <a:lstStyle/>
                    <a:p>
                      <a:pPr algn="ctr"/>
                      <a:r>
                        <a:rPr lang="en-US" sz="1600" dirty="0" smtClean="0"/>
                        <a:t>2,0</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3</a:t>
                      </a:r>
                      <a:r>
                        <a:rPr lang="en-US" sz="1600" smtClean="0"/>
                        <a:t>,0</a:t>
                      </a:r>
                      <a:endParaRPr lang="en-US" sz="1600" dirty="0"/>
                    </a:p>
                  </a:txBody>
                  <a:tcPr/>
                </a:tc>
                <a:tc>
                  <a:txBody>
                    <a:bodyPr/>
                    <a:lstStyle/>
                    <a:p>
                      <a:pPr algn="ctr"/>
                      <a:endParaRPr lang="en-US" sz="1600"/>
                    </a:p>
                  </a:txBody>
                  <a:tcPr/>
                </a:tc>
                <a:tc>
                  <a:txBody>
                    <a:bodyPr/>
                    <a:lstStyle/>
                    <a:p>
                      <a:pPr algn="ctr"/>
                      <a:r>
                        <a:rPr lang="en-US" sz="1600" dirty="0" smtClean="0"/>
                        <a:t>1,0</a:t>
                      </a:r>
                      <a:endParaRPr lang="en-US" sz="1600" dirty="0"/>
                    </a:p>
                  </a:txBody>
                  <a:tcPr/>
                </a:tc>
                <a:tc>
                  <a:txBody>
                    <a:bodyPr/>
                    <a:lstStyle/>
                    <a:p>
                      <a:pPr algn="ctr"/>
                      <a:r>
                        <a:rPr lang="en-US" sz="1600" dirty="0" smtClean="0"/>
                        <a:t>5,0</a:t>
                      </a:r>
                      <a:endParaRPr lang="en-US" sz="1600" dirty="0"/>
                    </a:p>
                  </a:txBody>
                  <a:tcPr/>
                </a:tc>
                <a:tc>
                  <a:txBody>
                    <a:bodyPr/>
                    <a:lstStyle/>
                    <a:p>
                      <a:pPr algn="ctr"/>
                      <a:r>
                        <a:rPr lang="en-US" sz="1600" dirty="0" smtClean="0"/>
                        <a:t>5,0</a:t>
                      </a:r>
                      <a:endParaRPr lang="en-US" sz="1600" dirty="0"/>
                    </a:p>
                  </a:txBody>
                  <a:tcPr/>
                </a:tc>
              </a:tr>
            </a:tbl>
          </a:graphicData>
        </a:graphic>
      </p:graphicFrame>
    </p:spTree>
    <p:extLst>
      <p:ext uri="{BB962C8B-B14F-4D97-AF65-F5344CB8AC3E}">
        <p14:creationId xmlns:p14="http://schemas.microsoft.com/office/powerpoint/2010/main" val="327976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txBox="1">
            <a:spLocks/>
          </p:cNvSpPr>
          <p:nvPr/>
        </p:nvSpPr>
        <p:spPr>
          <a:xfrm>
            <a:off x="228600" y="2209800"/>
            <a:ext cx="8763000" cy="427436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vi-VN" sz="7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TextBox 4">
            <a:hlinkClick r:id="rId3" action="ppaction://hlinkfile"/>
          </p:cNvPr>
          <p:cNvSpPr txBox="1"/>
          <p:nvPr/>
        </p:nvSpPr>
        <p:spPr>
          <a:xfrm>
            <a:off x="1676400" y="2362200"/>
            <a:ext cx="6172200" cy="584775"/>
          </a:xfrm>
          <a:prstGeom prst="rect">
            <a:avLst/>
          </a:prstGeom>
          <a:noFill/>
        </p:spPr>
        <p:txBody>
          <a:bodyPr wrap="square" rtlCol="0">
            <a:spAutoFit/>
          </a:bodyPr>
          <a:lstStyle/>
          <a:p>
            <a:pPr algn="ctr"/>
            <a:r>
              <a:rPr lang="en-US" sz="3200" b="1" dirty="0" smtClean="0"/>
              <a:t>ĐỀ KIỂM TRA TOÁN 4</a:t>
            </a:r>
            <a:endParaRPr lang="en-US" sz="3200" b="1" dirty="0"/>
          </a:p>
        </p:txBody>
      </p:sp>
    </p:spTree>
    <p:extLst>
      <p:ext uri="{BB962C8B-B14F-4D97-AF65-F5344CB8AC3E}">
        <p14:creationId xmlns:p14="http://schemas.microsoft.com/office/powerpoint/2010/main" val="2347491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txBox="1">
            <a:spLocks/>
          </p:cNvSpPr>
          <p:nvPr/>
        </p:nvSpPr>
        <p:spPr>
          <a:xfrm>
            <a:off x="228600" y="2209800"/>
            <a:ext cx="8763000" cy="427436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vi-VN" sz="700" b="1" i="0" u="none" strike="noStrike" kern="1200" cap="none" spc="0" normalizeH="0" baseline="0" noProof="0" dirty="0">
              <a:ln>
                <a:noFill/>
              </a:ln>
              <a:solidFill>
                <a:srgbClr val="000099"/>
              </a:solidFill>
              <a:effectLst/>
              <a:uLnTx/>
              <a:uFillTx/>
              <a:latin typeface="+mn-lt"/>
              <a:ea typeface="+mn-ea"/>
              <a:cs typeface="+mn-cs"/>
            </a:endParaRPr>
          </a:p>
        </p:txBody>
      </p:sp>
      <p:graphicFrame>
        <p:nvGraphicFramePr>
          <p:cNvPr id="17" name="Table 16"/>
          <p:cNvGraphicFramePr>
            <a:graphicFrameLocks noGrp="1"/>
          </p:cNvGraphicFramePr>
          <p:nvPr>
            <p:extLst>
              <p:ext uri="{D42A27DB-BD31-4B8C-83A1-F6EECF244321}">
                <p14:modId xmlns:p14="http://schemas.microsoft.com/office/powerpoint/2010/main" val="498152827"/>
              </p:ext>
            </p:extLst>
          </p:nvPr>
        </p:nvGraphicFramePr>
        <p:xfrm>
          <a:off x="152400" y="304800"/>
          <a:ext cx="8839200" cy="6255662"/>
        </p:xfrm>
        <a:graphic>
          <a:graphicData uri="http://schemas.openxmlformats.org/drawingml/2006/table">
            <a:tbl>
              <a:tblPr>
                <a:tableStyleId>{5C22544A-7EE6-4342-B048-85BDC9FD1C3A}</a:tableStyleId>
              </a:tblPr>
              <a:tblGrid>
                <a:gridCol w="1653870"/>
                <a:gridCol w="1653870"/>
                <a:gridCol w="1355970"/>
                <a:gridCol w="564987"/>
                <a:gridCol w="390355"/>
                <a:gridCol w="390355"/>
                <a:gridCol w="392923"/>
                <a:gridCol w="400627"/>
                <a:gridCol w="421174"/>
                <a:gridCol w="423740"/>
                <a:gridCol w="390355"/>
                <a:gridCol w="385218"/>
                <a:gridCol w="415756"/>
              </a:tblGrid>
              <a:tr h="217775">
                <a:tc rowSpan="2">
                  <a:txBody>
                    <a:bodyPr/>
                    <a:lstStyle/>
                    <a:p>
                      <a:pPr algn="ctr" fontAlgn="ctr"/>
                      <a:r>
                        <a:rPr lang="vi-VN" sz="1200" b="1" u="none" strike="noStrike" dirty="0">
                          <a:effectLst/>
                        </a:rPr>
                        <a:t>Mạch kiến thức</a:t>
                      </a:r>
                      <a:endParaRPr lang="vi-VN" sz="1200" b="1" i="0" u="none" strike="noStrike" dirty="0">
                        <a:effectLst/>
                        <a:latin typeface="Times New Roman" panose="02020603050405020304" pitchFamily="18" charset="0"/>
                      </a:endParaRPr>
                    </a:p>
                  </a:txBody>
                  <a:tcPr marL="7412" marR="7412" marT="7412" marB="0" anchor="ctr"/>
                </a:tc>
                <a:tc rowSpan="2">
                  <a:txBody>
                    <a:bodyPr/>
                    <a:lstStyle/>
                    <a:p>
                      <a:pPr algn="ctr" fontAlgn="ctr"/>
                      <a:r>
                        <a:rPr lang="vi-VN" sz="1200" b="1" u="none" strike="noStrike" dirty="0">
                          <a:effectLst/>
                        </a:rPr>
                        <a:t>Nội dung</a:t>
                      </a:r>
                      <a:endParaRPr lang="vi-VN" sz="1200" b="1" i="0" u="none" strike="noStrike" dirty="0">
                        <a:effectLst/>
                        <a:latin typeface="Times New Roman" panose="02020603050405020304" pitchFamily="18" charset="0"/>
                      </a:endParaRPr>
                    </a:p>
                  </a:txBody>
                  <a:tcPr marL="7412" marR="7412" marT="7412" marB="0" anchor="ctr"/>
                </a:tc>
                <a:tc rowSpan="2">
                  <a:txBody>
                    <a:bodyPr/>
                    <a:lstStyle/>
                    <a:p>
                      <a:pPr algn="ctr" fontAlgn="ctr"/>
                      <a:r>
                        <a:rPr lang="vi-VN" sz="1200" b="1" i="0" u="none" strike="noStrike" dirty="0">
                          <a:effectLst/>
                        </a:rPr>
                        <a:t>Nội dung cụ thể theo mức độ</a:t>
                      </a:r>
                      <a:endParaRPr lang="vi-VN" sz="1200" b="1" i="0" u="none" strike="noStrike" dirty="0">
                        <a:effectLst/>
                        <a:latin typeface="Times New Roman" panose="02020603050405020304" pitchFamily="18" charset="0"/>
                      </a:endParaRPr>
                    </a:p>
                  </a:txBody>
                  <a:tcPr marL="7412" marR="7412" marT="7412" marB="0" anchor="ctr"/>
                </a:tc>
                <a:tc rowSpan="2">
                  <a:txBody>
                    <a:bodyPr/>
                    <a:lstStyle/>
                    <a:p>
                      <a:pPr algn="ctr" fontAlgn="ctr"/>
                      <a:r>
                        <a:rPr lang="vi-VN" sz="1200" u="none" strike="noStrike" dirty="0">
                          <a:effectLst/>
                        </a:rPr>
                        <a:t>Câu số</a:t>
                      </a:r>
                      <a:endParaRPr lang="vi-VN" sz="1200" b="0" i="0" u="none" strike="noStrike" dirty="0">
                        <a:effectLst/>
                        <a:latin typeface="Times New Roman" panose="02020603050405020304" pitchFamily="18" charset="0"/>
                      </a:endParaRPr>
                    </a:p>
                  </a:txBody>
                  <a:tcPr marL="7412" marR="7412" marT="7412" marB="0" anchor="ctr"/>
                </a:tc>
                <a:tc gridSpan="4">
                  <a:txBody>
                    <a:bodyPr/>
                    <a:lstStyle/>
                    <a:p>
                      <a:pPr algn="ctr" fontAlgn="b"/>
                      <a:r>
                        <a:rPr lang="vi-VN" sz="1200" b="1" u="none" strike="noStrike" dirty="0">
                          <a:solidFill>
                            <a:srgbClr val="FF0000"/>
                          </a:solidFill>
                          <a:effectLst/>
                        </a:rPr>
                        <a:t>Trắc nghiệm</a:t>
                      </a:r>
                      <a:endParaRPr lang="vi-VN" sz="1200" b="1" i="0" u="none" strike="noStrike" dirty="0">
                        <a:solidFill>
                          <a:srgbClr val="FF0000"/>
                        </a:solidFill>
                        <a:effectLst/>
                        <a:latin typeface="Times New Roman" panose="02020603050405020304" pitchFamily="18" charset="0"/>
                      </a:endParaRPr>
                    </a:p>
                  </a:txBody>
                  <a:tcPr marL="7412" marR="7412" marT="7412" marB="0" anchor="b"/>
                </a:tc>
                <a:tc hMerge="1">
                  <a:txBody>
                    <a:bodyPr/>
                    <a:lstStyle/>
                    <a:p>
                      <a:endParaRPr lang="vi-VN"/>
                    </a:p>
                  </a:txBody>
                  <a:tcPr/>
                </a:tc>
                <a:tc hMerge="1">
                  <a:txBody>
                    <a:bodyPr/>
                    <a:lstStyle/>
                    <a:p>
                      <a:endParaRPr lang="vi-VN"/>
                    </a:p>
                  </a:txBody>
                  <a:tcPr/>
                </a:tc>
                <a:tc hMerge="1">
                  <a:txBody>
                    <a:bodyPr/>
                    <a:lstStyle/>
                    <a:p>
                      <a:endParaRPr lang="vi-VN"/>
                    </a:p>
                  </a:txBody>
                  <a:tcPr/>
                </a:tc>
                <a:tc gridSpan="4">
                  <a:txBody>
                    <a:bodyPr/>
                    <a:lstStyle/>
                    <a:p>
                      <a:pPr algn="ctr" fontAlgn="b"/>
                      <a:r>
                        <a:rPr lang="vi-VN" sz="1200" b="1" u="none" strike="noStrike" dirty="0">
                          <a:solidFill>
                            <a:srgbClr val="FF3399"/>
                          </a:solidFill>
                          <a:effectLst/>
                        </a:rPr>
                        <a:t>Tự luận</a:t>
                      </a:r>
                      <a:endParaRPr lang="vi-VN" sz="1200" b="1" i="0" u="none" strike="noStrike" dirty="0">
                        <a:solidFill>
                          <a:srgbClr val="FF3399"/>
                        </a:solidFill>
                        <a:effectLst/>
                        <a:latin typeface="Times New Roman" panose="02020603050405020304" pitchFamily="18" charset="0"/>
                      </a:endParaRPr>
                    </a:p>
                  </a:txBody>
                  <a:tcPr marL="7412" marR="7412" marT="7412" marB="0" anchor="b"/>
                </a:tc>
                <a:tc hMerge="1">
                  <a:txBody>
                    <a:bodyPr/>
                    <a:lstStyle/>
                    <a:p>
                      <a:endParaRPr lang="vi-VN"/>
                    </a:p>
                  </a:txBody>
                  <a:tcPr/>
                </a:tc>
                <a:tc hMerge="1">
                  <a:txBody>
                    <a:bodyPr/>
                    <a:lstStyle/>
                    <a:p>
                      <a:endParaRPr lang="vi-VN"/>
                    </a:p>
                  </a:txBody>
                  <a:tcPr/>
                </a:tc>
                <a:tc hMerge="1">
                  <a:txBody>
                    <a:bodyPr/>
                    <a:lstStyle/>
                    <a:p>
                      <a:endParaRPr lang="vi-VN"/>
                    </a:p>
                  </a:txBody>
                  <a:tcPr/>
                </a:tc>
                <a:tc rowSpan="2">
                  <a:txBody>
                    <a:bodyPr/>
                    <a:lstStyle/>
                    <a:p>
                      <a:pPr algn="ctr" fontAlgn="b"/>
                      <a:r>
                        <a:rPr lang="vi-VN" sz="1200" u="none" strike="noStrike">
                          <a:effectLst/>
                        </a:rPr>
                        <a:t>Tỉ lệ điểm theo nội dung</a:t>
                      </a:r>
                      <a:endParaRPr lang="vi-VN" sz="1200" b="1" i="0" u="none" strike="noStrike">
                        <a:effectLst/>
                        <a:latin typeface="Times New Roman" panose="02020603050405020304" pitchFamily="18" charset="0"/>
                      </a:endParaRPr>
                    </a:p>
                  </a:txBody>
                  <a:tcPr marL="7412" marR="7412" marT="7412" marB="0" anchor="b"/>
                </a:tc>
              </a:tr>
              <a:tr h="821606">
                <a:tc vMerge="1">
                  <a:txBody>
                    <a:bodyPr/>
                    <a:lstStyle/>
                    <a:p>
                      <a:endParaRPr lang="vi-VN"/>
                    </a:p>
                  </a:txBody>
                  <a:tcPr/>
                </a:tc>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b"/>
                      <a:r>
                        <a:rPr lang="vi-VN" sz="1200" u="none" strike="noStrike">
                          <a:effectLst/>
                        </a:rPr>
                        <a:t>MỨC1</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ctr"/>
                      <a:r>
                        <a:rPr lang="vi-VN" sz="1200" u="none" strike="noStrike">
                          <a:effectLst/>
                        </a:rPr>
                        <a:t>MỨC 2</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MỨC 3</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MỨC 4</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b"/>
                      <a:r>
                        <a:rPr lang="vi-VN" sz="1200" u="none" strike="noStrike">
                          <a:effectLst/>
                        </a:rPr>
                        <a:t>MỨC 1</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MỨC 2</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MỨC3</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MỨC 4</a:t>
                      </a:r>
                      <a:endParaRPr lang="vi-VN" sz="1200" b="0" i="0" u="none" strike="noStrike">
                        <a:effectLst/>
                        <a:latin typeface="Times New Roman" panose="02020603050405020304" pitchFamily="18" charset="0"/>
                      </a:endParaRPr>
                    </a:p>
                  </a:txBody>
                  <a:tcPr marL="7412" marR="7412" marT="7412" marB="0" anchor="b"/>
                </a:tc>
                <a:tc vMerge="1">
                  <a:txBody>
                    <a:bodyPr/>
                    <a:lstStyle/>
                    <a:p>
                      <a:endParaRPr lang="vi-VN"/>
                    </a:p>
                  </a:txBody>
                  <a:tcPr/>
                </a:tc>
              </a:tr>
              <a:tr h="421692">
                <a:tc rowSpan="9">
                  <a:txBody>
                    <a:bodyPr/>
                    <a:lstStyle/>
                    <a:p>
                      <a:pPr algn="ctr" fontAlgn="ctr"/>
                      <a:r>
                        <a:rPr lang="vi-VN" sz="1200" u="none" strike="noStrike" dirty="0">
                          <a:effectLst/>
                        </a:rPr>
                        <a:t>Số và các phép tính</a:t>
                      </a:r>
                      <a:endParaRPr lang="vi-VN" sz="1200" b="1" i="0" u="none" strike="noStrike" dirty="0">
                        <a:solidFill>
                          <a:srgbClr val="000000"/>
                        </a:solidFill>
                        <a:effectLst/>
                        <a:latin typeface="Times New Roman" panose="02020603050405020304" pitchFamily="18" charset="0"/>
                      </a:endParaRPr>
                    </a:p>
                  </a:txBody>
                  <a:tcPr marL="7412" marR="7412" marT="7412" marB="0" anchor="ctr"/>
                </a:tc>
                <a:tc rowSpan="9">
                  <a:txBody>
                    <a:bodyPr/>
                    <a:lstStyle/>
                    <a:p>
                      <a:pPr algn="ctr" fontAlgn="auto"/>
                      <a:r>
                        <a:rPr lang="vi-VN" sz="1300" b="1" i="0" u="none" strike="noStrike" dirty="0">
                          <a:effectLst/>
                          <a:latin typeface="Times New Roman" panose="02020603050405020304" pitchFamily="18" charset="0"/>
                        </a:rPr>
                        <a:t>Phân số</a:t>
                      </a:r>
                    </a:p>
                  </a:txBody>
                  <a:tcPr marL="9525" marR="9525" marT="9525" marB="0" anchor="ctr"/>
                </a:tc>
                <a:tc>
                  <a:txBody>
                    <a:bodyPr/>
                    <a:lstStyle/>
                    <a:p>
                      <a:pPr algn="l" fontAlgn="b"/>
                      <a:r>
                        <a:rPr lang="vi-VN" sz="1200" u="none" strike="noStrike">
                          <a:effectLst/>
                        </a:rPr>
                        <a:t>Khái niệm ban đầu về PS</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1/I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solidFill>
                          <a:srgbClr val="FF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421692">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Phép cộng PS khác MS</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a B2/II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416993">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Phép trừ PS khác MS</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b B2/II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289707">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Phép nhân PS</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c B2/II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289707">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Phép chia PS</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d B2/II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421692">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Tính chất cơ bản của PS</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2/I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289707">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Tính giá trị biểu thức</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en-US" sz="1200" u="none" strike="noStrike" smtClean="0">
                          <a:effectLst/>
                        </a:rPr>
                        <a:t>B</a:t>
                      </a:r>
                      <a:r>
                        <a:rPr lang="vi-VN" sz="1200" u="none" strike="noStrike" smtClean="0">
                          <a:effectLst/>
                        </a:rPr>
                        <a:t>3/II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l"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1</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1</a:t>
                      </a:r>
                      <a:endParaRPr lang="vi-VN" sz="1200" b="0" i="0" u="none" strike="noStrike" dirty="0">
                        <a:effectLst/>
                        <a:latin typeface="Times New Roman" panose="02020603050405020304" pitchFamily="18" charset="0"/>
                      </a:endParaRPr>
                    </a:p>
                  </a:txBody>
                  <a:tcPr marL="7412" marR="7412" marT="7412" marB="0" anchor="b"/>
                </a:tc>
              </a:tr>
              <a:tr h="289707">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So sánh  PS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a B1/II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l"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289707">
                <a:tc vMerge="1">
                  <a:txBody>
                    <a:bodyPr/>
                    <a:lstStyle/>
                    <a:p>
                      <a:endParaRPr lang="vi-VN"/>
                    </a:p>
                  </a:txBody>
                  <a:tcPr/>
                </a:tc>
                <a:tc vMerge="1">
                  <a:txBody>
                    <a:bodyPr/>
                    <a:lstStyle/>
                    <a:p>
                      <a:endParaRPr lang="vi-VN"/>
                    </a:p>
                  </a:txBody>
                  <a:tcPr/>
                </a:tc>
                <a:tc>
                  <a:txBody>
                    <a:bodyPr/>
                    <a:lstStyle/>
                    <a:p>
                      <a:pPr algn="l" fontAlgn="b"/>
                      <a:r>
                        <a:rPr lang="vi-VN" sz="1200" u="none" strike="noStrike">
                          <a:effectLst/>
                        </a:rPr>
                        <a:t>Phân số tối giản</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4/I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289707">
                <a:tc rowSpan="2">
                  <a:txBody>
                    <a:bodyPr/>
                    <a:lstStyle/>
                    <a:p>
                      <a:pPr algn="ctr" fontAlgn="ctr"/>
                      <a:r>
                        <a:rPr lang="vi-VN" sz="1200" u="none" strike="noStrike">
                          <a:effectLst/>
                        </a:rPr>
                        <a:t>Đại lượng và đo </a:t>
                      </a:r>
                      <a:br>
                        <a:rPr lang="vi-VN" sz="1200" u="none" strike="noStrike">
                          <a:effectLst/>
                        </a:rPr>
                      </a:br>
                      <a:r>
                        <a:rPr lang="vi-VN" sz="1200" u="none" strike="noStrike">
                          <a:effectLst/>
                        </a:rPr>
                        <a:t>đại lượng </a:t>
                      </a:r>
                      <a:endParaRPr lang="vi-VN" sz="1200" b="1" i="0" u="none" strike="noStrike">
                        <a:solidFill>
                          <a:srgbClr val="000000"/>
                        </a:solidFill>
                        <a:effectLst/>
                        <a:latin typeface="Times New Roman" panose="02020603050405020304" pitchFamily="18" charset="0"/>
                      </a:endParaRPr>
                    </a:p>
                  </a:txBody>
                  <a:tcPr marL="7412" marR="7412" marT="7412" marB="0" anchor="ctr"/>
                </a:tc>
                <a:tc>
                  <a:txBody>
                    <a:bodyPr/>
                    <a:lstStyle/>
                    <a:p>
                      <a:pPr algn="ctr" fontAlgn="b"/>
                      <a:r>
                        <a:rPr lang="vi-VN" sz="1200" u="none" strike="noStrike">
                          <a:effectLst/>
                        </a:rPr>
                        <a:t>Diện tích</a:t>
                      </a:r>
                      <a:endParaRPr lang="vi-VN" sz="1200" b="1" i="0" u="none" strike="noStrike">
                        <a:effectLst/>
                        <a:latin typeface="Times New Roman" panose="02020603050405020304" pitchFamily="18" charset="0"/>
                      </a:endParaRPr>
                    </a:p>
                  </a:txBody>
                  <a:tcPr marL="7412" marR="7412" marT="7412" marB="0" anchor="b"/>
                </a:tc>
                <a:tc>
                  <a:txBody>
                    <a:bodyPr/>
                    <a:lstStyle/>
                    <a:p>
                      <a:pPr algn="l" fontAlgn="b"/>
                      <a:r>
                        <a:rPr lang="vi-VN" sz="1200" u="none" strike="noStrike">
                          <a:effectLst/>
                        </a:rPr>
                        <a:t>Đổi đơn vị đo</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3/I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421692">
                <a:tc vMerge="1">
                  <a:txBody>
                    <a:bodyPr/>
                    <a:lstStyle/>
                    <a:p>
                      <a:endParaRPr lang="vi-VN"/>
                    </a:p>
                  </a:txBody>
                  <a:tcPr/>
                </a:tc>
                <a:tc>
                  <a:txBody>
                    <a:bodyPr/>
                    <a:lstStyle/>
                    <a:p>
                      <a:pPr algn="ctr" fontAlgn="b"/>
                      <a:r>
                        <a:rPr lang="vi-VN" sz="1200" u="none" strike="noStrike">
                          <a:effectLst/>
                        </a:rPr>
                        <a:t>Khối lượng </a:t>
                      </a:r>
                      <a:endParaRPr lang="vi-VN" sz="1200" b="1" i="0" u="none" strike="noStrike">
                        <a:effectLst/>
                        <a:latin typeface="Times New Roman" panose="02020603050405020304" pitchFamily="18" charset="0"/>
                      </a:endParaRPr>
                    </a:p>
                  </a:txBody>
                  <a:tcPr marL="7412" marR="7412" marT="7412" marB="0" anchor="b"/>
                </a:tc>
                <a:tc>
                  <a:txBody>
                    <a:bodyPr/>
                    <a:lstStyle/>
                    <a:p>
                      <a:pPr algn="l" fontAlgn="b"/>
                      <a:r>
                        <a:rPr lang="vi-VN" sz="1200" u="none" strike="noStrike">
                          <a:effectLst/>
                        </a:rPr>
                        <a:t>Phép cộng-trừ</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6/I,b B1/II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1</a:t>
                      </a:r>
                      <a:endParaRPr lang="vi-VN" sz="1200" b="0" i="0" u="none" strike="noStrike" dirty="0">
                        <a:effectLst/>
                        <a:latin typeface="Times New Roman" panose="02020603050405020304" pitchFamily="18" charset="0"/>
                      </a:endParaRPr>
                    </a:p>
                  </a:txBody>
                  <a:tcPr marL="7412" marR="7412" marT="7412" marB="0" anchor="b"/>
                </a:tc>
              </a:tr>
              <a:tr h="289707">
                <a:tc>
                  <a:txBody>
                    <a:bodyPr/>
                    <a:lstStyle/>
                    <a:p>
                      <a:pPr algn="ctr" fontAlgn="ctr"/>
                      <a:r>
                        <a:rPr lang="vi-VN" sz="1200" u="none" strike="noStrike" dirty="0" smtClean="0">
                          <a:effectLst/>
                        </a:rPr>
                        <a:t>Yếu</a:t>
                      </a:r>
                      <a:r>
                        <a:rPr lang="vi-VN" sz="1200" u="none" strike="noStrike" baseline="0" dirty="0" smtClean="0">
                          <a:effectLst/>
                        </a:rPr>
                        <a:t> tố h</a:t>
                      </a:r>
                      <a:r>
                        <a:rPr lang="vi-VN" sz="1200" u="none" strike="noStrike" dirty="0" smtClean="0">
                          <a:effectLst/>
                        </a:rPr>
                        <a:t>ình </a:t>
                      </a:r>
                      <a:r>
                        <a:rPr lang="vi-VN" sz="1200" u="none" strike="noStrike" dirty="0">
                          <a:effectLst/>
                        </a:rPr>
                        <a:t>học</a:t>
                      </a:r>
                      <a:endParaRPr lang="vi-VN" sz="1200" b="1" i="0" u="none" strike="noStrike" dirty="0">
                        <a:solidFill>
                          <a:srgbClr val="000000"/>
                        </a:solidFill>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Hình thoi</a:t>
                      </a:r>
                      <a:endParaRPr lang="vi-VN" sz="1200" b="1" i="0" u="none" strike="noStrike">
                        <a:effectLst/>
                        <a:latin typeface="Times New Roman" panose="02020603050405020304" pitchFamily="18" charset="0"/>
                      </a:endParaRPr>
                    </a:p>
                  </a:txBody>
                  <a:tcPr marL="7412" marR="7412" marT="7412" marB="0" anchor="ctr"/>
                </a:tc>
                <a:tc>
                  <a:txBody>
                    <a:bodyPr/>
                    <a:lstStyle/>
                    <a:p>
                      <a:pPr algn="l" fontAlgn="b"/>
                      <a:r>
                        <a:rPr lang="vi-VN" sz="1200" u="none" strike="noStrike">
                          <a:effectLst/>
                        </a:rPr>
                        <a:t>Nhận biết</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5/I</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0,5</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0,5</a:t>
                      </a:r>
                      <a:endParaRPr lang="vi-VN" sz="1200" b="0" i="0" u="none" strike="noStrike" dirty="0">
                        <a:effectLst/>
                        <a:latin typeface="Times New Roman" panose="02020603050405020304" pitchFamily="18" charset="0"/>
                      </a:endParaRPr>
                    </a:p>
                  </a:txBody>
                  <a:tcPr marL="7412" marR="7412" marT="7412" marB="0" anchor="b"/>
                </a:tc>
              </a:tr>
              <a:tr h="289707">
                <a:tc rowSpan="2">
                  <a:txBody>
                    <a:bodyPr/>
                    <a:lstStyle/>
                    <a:p>
                      <a:pPr algn="ctr" fontAlgn="ctr"/>
                      <a:r>
                        <a:rPr lang="vi-VN" sz="1200" u="none" strike="noStrike">
                          <a:effectLst/>
                        </a:rPr>
                        <a:t>Giải toán có lời văn</a:t>
                      </a:r>
                      <a:br>
                        <a:rPr lang="vi-VN" sz="1200" u="none" strike="noStrike">
                          <a:effectLst/>
                        </a:rPr>
                      </a:br>
                      <a:endParaRPr lang="vi-VN" sz="1200" b="1" i="0" u="none" strike="noStrike">
                        <a:solidFill>
                          <a:srgbClr val="000000"/>
                        </a:solidFill>
                        <a:effectLst/>
                        <a:latin typeface="Times New Roman" panose="02020603050405020304" pitchFamily="18" charset="0"/>
                      </a:endParaRPr>
                    </a:p>
                  </a:txBody>
                  <a:tcPr marL="7412" marR="7412" marT="7412" marB="0" anchor="ctr"/>
                </a:tc>
                <a:tc>
                  <a:txBody>
                    <a:bodyPr/>
                    <a:lstStyle/>
                    <a:p>
                      <a:pPr algn="ctr" fontAlgn="b"/>
                      <a:r>
                        <a:rPr lang="vi-VN" sz="1200" u="none" strike="noStrike">
                          <a:effectLst/>
                        </a:rPr>
                        <a:t>Hiệu - tỉ</a:t>
                      </a:r>
                      <a:endParaRPr lang="vi-VN" sz="1200" b="1" i="0" u="none" strike="noStrike">
                        <a:effectLst/>
                        <a:latin typeface="Times New Roman" panose="02020603050405020304" pitchFamily="18" charset="0"/>
                      </a:endParaRPr>
                    </a:p>
                  </a:txBody>
                  <a:tcPr marL="7412" marR="7412" marT="7412" marB="0" anchor="b"/>
                </a:tc>
                <a:tc>
                  <a:txBody>
                    <a:bodyPr/>
                    <a:lstStyle/>
                    <a:p>
                      <a:pPr algn="l" fontAlgn="b"/>
                      <a:r>
                        <a:rPr lang="vi-VN" sz="1200" u="none" strike="noStrike">
                          <a:effectLst/>
                        </a:rPr>
                        <a:t>Giải toán có lời văn</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ctr"/>
                      <a:r>
                        <a:rPr lang="vi-VN" sz="1200" u="none" strike="noStrike">
                          <a:effectLst/>
                        </a:rPr>
                        <a:t>B4/II</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l" fontAlgn="ctr"/>
                      <a:r>
                        <a:rPr lang="vi-VN" sz="1200" u="none" strike="noStrike">
                          <a:effectLst/>
                        </a:rPr>
                        <a:t> </a:t>
                      </a:r>
                      <a:endParaRPr lang="vi-VN" sz="1200" b="1" i="0" u="none" strike="noStrike">
                        <a:effectLst/>
                        <a:latin typeface="Times New Roman" panose="02020603050405020304" pitchFamily="18" charset="0"/>
                      </a:endParaRPr>
                    </a:p>
                  </a:txBody>
                  <a:tcPr marL="7412" marR="7412" marT="7412" marB="0" anchor="ctr"/>
                </a:tc>
                <a:tc>
                  <a:txBody>
                    <a:bodyPr/>
                    <a:lstStyle/>
                    <a:p>
                      <a:pPr algn="l"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l"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l"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l"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2</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b"/>
                      <a:r>
                        <a:rPr lang="vi-VN" sz="1200" u="none" strike="noStrike" dirty="0">
                          <a:effectLst/>
                        </a:rPr>
                        <a:t>2</a:t>
                      </a:r>
                      <a:endParaRPr lang="vi-VN" sz="1200" b="0" i="0" u="none" strike="noStrike" dirty="0">
                        <a:effectLst/>
                        <a:latin typeface="Times New Roman" panose="02020603050405020304" pitchFamily="18" charset="0"/>
                      </a:endParaRPr>
                    </a:p>
                  </a:txBody>
                  <a:tcPr marL="7412" marR="7412" marT="7412" marB="0" anchor="b"/>
                </a:tc>
              </a:tr>
              <a:tr h="421692">
                <a:tc vMerge="1">
                  <a:txBody>
                    <a:bodyPr/>
                    <a:lstStyle/>
                    <a:p>
                      <a:endParaRPr lang="vi-VN"/>
                    </a:p>
                  </a:txBody>
                  <a:tcPr/>
                </a:tc>
                <a:tc>
                  <a:txBody>
                    <a:bodyPr/>
                    <a:lstStyle/>
                    <a:p>
                      <a:pPr algn="ctr" fontAlgn="b"/>
                      <a:r>
                        <a:rPr lang="vi-VN" sz="1200" u="none" strike="noStrike" dirty="0">
                          <a:effectLst/>
                        </a:rPr>
                        <a:t>Hình chữ nhật+hình vuông</a:t>
                      </a:r>
                      <a:endParaRPr lang="vi-VN" sz="1200" b="1" i="0" u="none" strike="noStrike" dirty="0">
                        <a:effectLst/>
                        <a:latin typeface="Times New Roman" panose="02020603050405020304" pitchFamily="18" charset="0"/>
                      </a:endParaRPr>
                    </a:p>
                  </a:txBody>
                  <a:tcPr marL="7412" marR="7412" marT="7412" marB="0" anchor="b"/>
                </a:tc>
                <a:tc>
                  <a:txBody>
                    <a:bodyPr/>
                    <a:lstStyle/>
                    <a:p>
                      <a:pPr algn="l" fontAlgn="ctr"/>
                      <a:r>
                        <a:rPr lang="vi-VN" sz="1200" u="none" strike="noStrike">
                          <a:effectLst/>
                        </a:rPr>
                        <a:t>Giải toán có lời văn</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B5/II</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1"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ctr"/>
                      <a:r>
                        <a:rPr lang="vi-VN" sz="1200" u="none" strike="noStrike">
                          <a:effectLst/>
                        </a:rPr>
                        <a:t>1</a:t>
                      </a:r>
                      <a:endParaRPr lang="vi-VN" sz="1200" b="0" i="0" u="none" strike="noStrike">
                        <a:effectLst/>
                        <a:latin typeface="Times New Roman" panose="02020603050405020304" pitchFamily="18" charset="0"/>
                      </a:endParaRPr>
                    </a:p>
                  </a:txBody>
                  <a:tcPr marL="7412" marR="7412" marT="7412" marB="0" anchor="ctr"/>
                </a:tc>
                <a:tc>
                  <a:txBody>
                    <a:bodyPr/>
                    <a:lstStyle/>
                    <a:p>
                      <a:pPr algn="ctr" fontAlgn="b"/>
                      <a:r>
                        <a:rPr lang="vi-VN" sz="1200" u="none" strike="noStrike" dirty="0">
                          <a:effectLst/>
                        </a:rPr>
                        <a:t>1</a:t>
                      </a:r>
                      <a:endParaRPr lang="vi-VN" sz="1200" b="0" i="0" u="none" strike="noStrike" dirty="0">
                        <a:effectLst/>
                        <a:latin typeface="Times New Roman" panose="02020603050405020304" pitchFamily="18" charset="0"/>
                      </a:endParaRPr>
                    </a:p>
                  </a:txBody>
                  <a:tcPr marL="7412" marR="7412" marT="7412" marB="0" anchor="b"/>
                </a:tc>
              </a:tr>
              <a:tr h="289707">
                <a:tc gridSpan="3">
                  <a:txBody>
                    <a:bodyPr/>
                    <a:lstStyle/>
                    <a:p>
                      <a:pPr algn="ctr" fontAlgn="b"/>
                      <a:r>
                        <a:rPr lang="vi-VN" sz="1200" u="none" strike="noStrike">
                          <a:effectLst/>
                        </a:rPr>
                        <a:t>TỔNG CỘNG ĐIỂM CÁC CÂU</a:t>
                      </a:r>
                      <a:endParaRPr lang="vi-VN" sz="1200" b="1" i="0" u="none" strike="noStrike">
                        <a:solidFill>
                          <a:srgbClr val="000000"/>
                        </a:solidFill>
                        <a:effectLst/>
                        <a:latin typeface="Times New Roman" panose="02020603050405020304" pitchFamily="18" charset="0"/>
                      </a:endParaRPr>
                    </a:p>
                  </a:txBody>
                  <a:tcPr marL="7412" marR="7412" marT="7412" marB="0" anchor="b"/>
                </a:tc>
                <a:tc hMerge="1">
                  <a:txBody>
                    <a:bodyPr/>
                    <a:lstStyle/>
                    <a:p>
                      <a:endParaRPr lang="vi-VN"/>
                    </a:p>
                  </a:txBody>
                  <a:tcPr/>
                </a:tc>
                <a:tc hMerge="1">
                  <a:txBody>
                    <a:bodyPr/>
                    <a:lstStyle/>
                    <a:p>
                      <a:endParaRPr lang="vi-VN"/>
                    </a:p>
                  </a:txBody>
                  <a:tcPr/>
                </a:tc>
                <a:tc>
                  <a:txBody>
                    <a:bodyPr/>
                    <a:lstStyle/>
                    <a:p>
                      <a:pPr algn="ctr" fontAlgn="b"/>
                      <a:r>
                        <a:rPr lang="vi-VN" sz="1200" u="none" strike="noStrike">
                          <a:effectLst/>
                        </a:rPr>
                        <a:t> </a:t>
                      </a:r>
                      <a:endParaRPr lang="vi-VN" sz="1200" b="0" i="0" u="none" strike="noStrike">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2</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1</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0</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2</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2</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2</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a:effectLst/>
                        </a:rPr>
                        <a:t>1</a:t>
                      </a:r>
                      <a:endParaRPr lang="vi-VN" sz="1200" b="1" i="0" u="none" strike="noStrike">
                        <a:solidFill>
                          <a:srgbClr val="000000"/>
                        </a:solidFill>
                        <a:effectLst/>
                        <a:latin typeface="Times New Roman" panose="02020603050405020304" pitchFamily="18" charset="0"/>
                      </a:endParaRPr>
                    </a:p>
                  </a:txBody>
                  <a:tcPr marL="7412" marR="7412" marT="7412" marB="0" anchor="b"/>
                </a:tc>
                <a:tc>
                  <a:txBody>
                    <a:bodyPr/>
                    <a:lstStyle/>
                    <a:p>
                      <a:pPr algn="ctr" fontAlgn="b"/>
                      <a:r>
                        <a:rPr lang="vi-VN" sz="1200" u="none" strike="noStrike" dirty="0">
                          <a:effectLst/>
                        </a:rPr>
                        <a:t>10</a:t>
                      </a:r>
                      <a:endParaRPr lang="vi-VN" sz="1200" b="1" i="0" u="none" strike="noStrike" dirty="0">
                        <a:solidFill>
                          <a:srgbClr val="000000"/>
                        </a:solidFill>
                        <a:effectLst/>
                        <a:latin typeface="Times New Roman" panose="02020603050405020304" pitchFamily="18" charset="0"/>
                      </a:endParaRPr>
                    </a:p>
                  </a:txBody>
                  <a:tcPr marL="7412" marR="7412" marT="7412" marB="0" anchor="b"/>
                </a:tc>
              </a:tr>
            </a:tbl>
          </a:graphicData>
        </a:graphic>
      </p:graphicFrame>
    </p:spTree>
    <p:extLst>
      <p:ext uri="{BB962C8B-B14F-4D97-AF65-F5344CB8AC3E}">
        <p14:creationId xmlns:p14="http://schemas.microsoft.com/office/powerpoint/2010/main" val="2347491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txBox="1">
            <a:spLocks/>
          </p:cNvSpPr>
          <p:nvPr/>
        </p:nvSpPr>
        <p:spPr>
          <a:xfrm>
            <a:off x="228600" y="2209800"/>
            <a:ext cx="8763000" cy="4274368"/>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vi-VN" sz="700" b="1" i="0" u="none" strike="noStrike" kern="1200" cap="none" spc="0" normalizeH="0" baseline="0" noProof="0" dirty="0">
              <a:ln>
                <a:noFill/>
              </a:ln>
              <a:solidFill>
                <a:srgbClr val="000099"/>
              </a:solidFill>
              <a:effectLst/>
              <a:uLnTx/>
              <a:uFillTx/>
              <a:latin typeface="+mn-lt"/>
              <a:ea typeface="+mn-ea"/>
              <a:cs typeface="+mn-cs"/>
            </a:endParaRPr>
          </a:p>
        </p:txBody>
      </p:sp>
      <p:sp>
        <p:nvSpPr>
          <p:cNvPr id="5" name="TextBox 4">
            <a:hlinkClick r:id="rId3" action="ppaction://hlinkfile"/>
          </p:cNvPr>
          <p:cNvSpPr txBox="1"/>
          <p:nvPr/>
        </p:nvSpPr>
        <p:spPr>
          <a:xfrm>
            <a:off x="1692322" y="1939706"/>
            <a:ext cx="6172200" cy="584775"/>
          </a:xfrm>
          <a:prstGeom prst="rect">
            <a:avLst/>
          </a:prstGeom>
          <a:noFill/>
        </p:spPr>
        <p:txBody>
          <a:bodyPr wrap="square" rtlCol="0">
            <a:spAutoFit/>
          </a:bodyPr>
          <a:lstStyle/>
          <a:p>
            <a:pPr algn="ctr"/>
            <a:r>
              <a:rPr lang="en-US" sz="3200" b="1" dirty="0" smtClean="0">
                <a:solidFill>
                  <a:srgbClr val="FF0000"/>
                </a:solidFill>
              </a:rPr>
              <a:t>PHÂN CÔNG SOẠN CÁC MỨC ĐỘ </a:t>
            </a:r>
            <a:endParaRPr lang="en-US" sz="3200" b="1" dirty="0">
              <a:solidFill>
                <a:srgbClr val="FF0000"/>
              </a:solidFill>
            </a:endParaRPr>
          </a:p>
        </p:txBody>
      </p:sp>
      <p:sp>
        <p:nvSpPr>
          <p:cNvPr id="6" name="TextBox 5">
            <a:hlinkClick r:id="rId3" action="ppaction://hlinkfile"/>
          </p:cNvPr>
          <p:cNvSpPr txBox="1"/>
          <p:nvPr/>
        </p:nvSpPr>
        <p:spPr>
          <a:xfrm>
            <a:off x="1600200" y="3810000"/>
            <a:ext cx="6172200" cy="584775"/>
          </a:xfrm>
          <a:prstGeom prst="rect">
            <a:avLst/>
          </a:prstGeom>
          <a:noFill/>
        </p:spPr>
        <p:txBody>
          <a:bodyPr wrap="square" rtlCol="0">
            <a:spAutoFit/>
          </a:bodyPr>
          <a:lstStyle/>
          <a:p>
            <a:pPr algn="ctr"/>
            <a:r>
              <a:rPr lang="en-US" sz="3200" b="1" dirty="0" smtClean="0"/>
              <a:t>PHÂN CÔNG SOẠN MỨC ĐỘ 2 </a:t>
            </a:r>
            <a:endParaRPr lang="en-US" sz="3200" b="1" dirty="0"/>
          </a:p>
        </p:txBody>
      </p:sp>
      <p:sp>
        <p:nvSpPr>
          <p:cNvPr id="10" name="TextBox 9">
            <a:hlinkClick r:id="rId3" action="ppaction://hlinkfile"/>
          </p:cNvPr>
          <p:cNvSpPr txBox="1"/>
          <p:nvPr/>
        </p:nvSpPr>
        <p:spPr>
          <a:xfrm>
            <a:off x="1642281" y="3063997"/>
            <a:ext cx="6172200" cy="584775"/>
          </a:xfrm>
          <a:prstGeom prst="rect">
            <a:avLst/>
          </a:prstGeom>
          <a:noFill/>
        </p:spPr>
        <p:txBody>
          <a:bodyPr wrap="square" rtlCol="0">
            <a:spAutoFit/>
          </a:bodyPr>
          <a:lstStyle/>
          <a:p>
            <a:pPr algn="ctr"/>
            <a:r>
              <a:rPr lang="en-US" sz="3200" b="1" dirty="0" smtClean="0"/>
              <a:t>PHÂN CÔNG SOẠN MỨC ĐỘ 1 </a:t>
            </a:r>
            <a:endParaRPr lang="en-US" sz="3200" b="1" dirty="0"/>
          </a:p>
        </p:txBody>
      </p:sp>
      <p:sp>
        <p:nvSpPr>
          <p:cNvPr id="11" name="TextBox 10">
            <a:hlinkClick r:id="rId3" action="ppaction://hlinkfile"/>
          </p:cNvPr>
          <p:cNvSpPr txBox="1"/>
          <p:nvPr/>
        </p:nvSpPr>
        <p:spPr>
          <a:xfrm>
            <a:off x="1600200" y="4572000"/>
            <a:ext cx="6172200" cy="584775"/>
          </a:xfrm>
          <a:prstGeom prst="rect">
            <a:avLst/>
          </a:prstGeom>
          <a:noFill/>
        </p:spPr>
        <p:txBody>
          <a:bodyPr wrap="square" rtlCol="0">
            <a:spAutoFit/>
          </a:bodyPr>
          <a:lstStyle/>
          <a:p>
            <a:pPr algn="ctr"/>
            <a:r>
              <a:rPr lang="en-US" sz="3200" b="1" dirty="0" smtClean="0"/>
              <a:t>PHÂN CÔNG SOẠN MỨC ĐỘ 3 </a:t>
            </a:r>
            <a:endParaRPr lang="en-US" sz="3200" b="1" dirty="0"/>
          </a:p>
        </p:txBody>
      </p:sp>
      <p:sp>
        <p:nvSpPr>
          <p:cNvPr id="12" name="TextBox 11">
            <a:hlinkClick r:id="rId3" action="ppaction://hlinkfile"/>
          </p:cNvPr>
          <p:cNvSpPr txBox="1"/>
          <p:nvPr/>
        </p:nvSpPr>
        <p:spPr>
          <a:xfrm>
            <a:off x="1654791" y="5349996"/>
            <a:ext cx="6172200" cy="584775"/>
          </a:xfrm>
          <a:prstGeom prst="rect">
            <a:avLst/>
          </a:prstGeom>
          <a:noFill/>
        </p:spPr>
        <p:txBody>
          <a:bodyPr wrap="square" rtlCol="0">
            <a:spAutoFit/>
          </a:bodyPr>
          <a:lstStyle/>
          <a:p>
            <a:pPr algn="ctr"/>
            <a:r>
              <a:rPr lang="en-US" sz="3200" b="1" dirty="0" smtClean="0"/>
              <a:t>PHÂN CÔNG SOẠN MỨC ĐỘ 4 </a:t>
            </a:r>
            <a:endParaRPr lang="en-US" sz="3200" b="1" dirty="0"/>
          </a:p>
        </p:txBody>
      </p:sp>
    </p:spTree>
    <p:extLst>
      <p:ext uri="{BB962C8B-B14F-4D97-AF65-F5344CB8AC3E}">
        <p14:creationId xmlns:p14="http://schemas.microsoft.com/office/powerpoint/2010/main" val="2404862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Hydrange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WordArt 6"/>
          <p:cNvSpPr>
            <a:spLocks noChangeArrowheads="1" noChangeShapeType="1" noTextEdit="1"/>
          </p:cNvSpPr>
          <p:nvPr/>
        </p:nvSpPr>
        <p:spPr bwMode="auto">
          <a:xfrm>
            <a:off x="762000" y="1371600"/>
            <a:ext cx="7962900" cy="32766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contourClr>
                <a:srgbClr val="FFFFCC"/>
              </a:contourClr>
            </a:sp3d>
          </a:bodyPr>
          <a:lstStyle/>
          <a:p>
            <a:pPr algn="ctr"/>
            <a:r>
              <a:rPr lang="vi-VN" sz="3600" kern="10" dirty="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Xin chân thành cảm </a:t>
            </a:r>
            <a:r>
              <a:rPr lang="vi-VN" sz="3600" kern="10" dirty="0" smtClean="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ơn</a:t>
            </a:r>
            <a:endParaRPr lang="en-US" sz="3600" kern="10" dirty="0" smtClean="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endParaRPr>
          </a:p>
          <a:p>
            <a:pPr algn="ctr"/>
            <a:r>
              <a:rPr lang="en-US" sz="3600" kern="10" dirty="0" smtClean="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các bạn đã theo dõi</a:t>
            </a:r>
            <a:r>
              <a:rPr lang="vi-VN" sz="3600" kern="10" dirty="0" smtClean="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rPr>
              <a:t>!</a:t>
            </a:r>
            <a:endParaRPr lang="en-US" sz="3600" kern="10" dirty="0">
              <a:ln w="9525">
                <a:round/>
                <a:headEnd/>
                <a:tailEnd/>
              </a:ln>
              <a:gradFill rotWithShape="1">
                <a:gsLst>
                  <a:gs pos="0">
                    <a:srgbClr val="FFFFCC"/>
                  </a:gs>
                  <a:gs pos="100000">
                    <a:srgbClr val="FF9999"/>
                  </a:gs>
                </a:gsLst>
                <a:lin ang="5400000" scaled="1"/>
              </a:gra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49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48816"/>
            <a:ext cx="9144000" cy="589384"/>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err="1" smtClean="0">
                <a:solidFill>
                  <a:srgbClr val="00B0F0"/>
                </a:solidFill>
                <a:latin typeface="Times New Roman" pitchFamily="18" charset="0"/>
                <a:ea typeface="+mj-ea"/>
                <a:cs typeface="Times New Roman" pitchFamily="18" charset="0"/>
              </a:rPr>
              <a:t>Câu</a:t>
            </a:r>
            <a:r>
              <a:rPr lang="en-US" sz="4400" b="1" dirty="0" smtClean="0">
                <a:solidFill>
                  <a:srgbClr val="00B0F0"/>
                </a:solidFill>
                <a:latin typeface="Times New Roman" pitchFamily="18" charset="0"/>
                <a:ea typeface="+mj-ea"/>
                <a:cs typeface="Times New Roman" pitchFamily="18" charset="0"/>
              </a:rPr>
              <a:t> </a:t>
            </a:r>
            <a:r>
              <a:rPr kumimoji="0" lang="en-US" sz="44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1</a:t>
            </a:r>
            <a:endParaRPr kumimoji="0" lang="vi-VN" sz="4400" b="1" i="0" u="none" strike="noStrike" kern="1200" cap="none" spc="0" normalizeH="0" baseline="0" noProof="0" dirty="0">
              <a:ln>
                <a:noFill/>
              </a:ln>
              <a:solidFill>
                <a:srgbClr val="00B0F0"/>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304800" y="613268"/>
            <a:ext cx="8305800" cy="1656184"/>
          </a:xfrm>
          <a:prstGeom prst="rect">
            <a:avLst/>
          </a:prstGeom>
        </p:spPr>
        <p:txBody>
          <a:bodyPr vert="horz" lIns="91440" tIns="45720" rIns="91440" bIns="45720" rtlCol="0" anchor="ctr">
            <a:normAutofit/>
          </a:bodyPr>
          <a:lstStyle/>
          <a:p>
            <a:pPr lvl="0" algn="just">
              <a:spcBef>
                <a:spcPct val="0"/>
              </a:spcBef>
              <a:defRPr/>
            </a:pPr>
            <a:r>
              <a:rPr lang="pt-BR" sz="4400" b="1" dirty="0"/>
              <a:t>Thông tư </a:t>
            </a:r>
            <a:r>
              <a:rPr lang="pt-BR" sz="4400" b="1" dirty="0" smtClean="0"/>
              <a:t>22 </a:t>
            </a:r>
            <a:r>
              <a:rPr lang="pt-BR" sz="4400" b="1" dirty="0"/>
              <a:t>có hiệu lực thi hành kể từ ngày </a:t>
            </a:r>
            <a:r>
              <a:rPr lang="pt-BR" sz="4400" b="1" dirty="0" smtClean="0"/>
              <a:t>tháng năm nào?</a:t>
            </a:r>
            <a:endParaRPr kumimoji="0" lang="vi-VN"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8" name="Title 1"/>
          <p:cNvSpPr txBox="1">
            <a:spLocks/>
          </p:cNvSpPr>
          <p:nvPr/>
        </p:nvSpPr>
        <p:spPr>
          <a:xfrm>
            <a:off x="152400" y="2504990"/>
            <a:ext cx="8305800" cy="924010"/>
          </a:xfrm>
          <a:prstGeom prst="rect">
            <a:avLst/>
          </a:prstGeom>
        </p:spPr>
        <p:txBody>
          <a:bodyPr vert="horz" lIns="91440" tIns="45720" rIns="91440" bIns="45720" rtlCol="0" anchor="ctr">
            <a:normAutofit/>
          </a:bodyPr>
          <a:lstStyle/>
          <a:p>
            <a:pPr algn="just">
              <a:spcBef>
                <a:spcPct val="0"/>
              </a:spcBef>
              <a:defRPr/>
            </a:pPr>
            <a:r>
              <a:rPr lang="pt-BR" sz="3600" b="1" noProof="0" dirty="0" smtClean="0"/>
              <a:t>a) </a:t>
            </a:r>
            <a:r>
              <a:rPr lang="pt-BR" sz="3600" b="1" noProof="0" dirty="0"/>
              <a:t>N</a:t>
            </a:r>
            <a:r>
              <a:rPr lang="pt-BR" sz="3600" b="1" dirty="0" smtClean="0"/>
              <a:t>gày </a:t>
            </a:r>
            <a:r>
              <a:rPr lang="pt-BR" sz="3600" b="1" dirty="0"/>
              <a:t>0</a:t>
            </a:r>
            <a:r>
              <a:rPr lang="pt-BR" sz="3600" b="1" dirty="0" smtClean="0"/>
              <a:t>6 </a:t>
            </a:r>
            <a:r>
              <a:rPr lang="pt-BR" sz="3600" b="1" dirty="0"/>
              <a:t>tháng </a:t>
            </a:r>
            <a:r>
              <a:rPr lang="pt-BR" sz="3600" b="1" dirty="0" smtClean="0"/>
              <a:t>10 </a:t>
            </a:r>
            <a:r>
              <a:rPr lang="pt-BR" sz="3600" b="1" dirty="0"/>
              <a:t>năm 2016.</a:t>
            </a:r>
            <a:endParaRPr lang="en-US" sz="3600" b="1" dirty="0"/>
          </a:p>
          <a:p>
            <a:pPr lvl="0" algn="just">
              <a:spcBef>
                <a:spcPct val="0"/>
              </a:spcBef>
              <a:defRPr/>
            </a:pPr>
            <a:endParaRPr kumimoji="0" lang="vi-VN" sz="36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0" name="Title 1"/>
          <p:cNvSpPr txBox="1">
            <a:spLocks/>
          </p:cNvSpPr>
          <p:nvPr/>
        </p:nvSpPr>
        <p:spPr>
          <a:xfrm>
            <a:off x="168322" y="3343190"/>
            <a:ext cx="8305800" cy="924010"/>
          </a:xfrm>
          <a:prstGeom prst="rect">
            <a:avLst/>
          </a:prstGeom>
        </p:spPr>
        <p:txBody>
          <a:bodyPr vert="horz" lIns="91440" tIns="45720" rIns="91440" bIns="45720" rtlCol="0" anchor="ctr">
            <a:normAutofit/>
          </a:bodyPr>
          <a:lstStyle/>
          <a:p>
            <a:pPr algn="just">
              <a:spcBef>
                <a:spcPct val="0"/>
              </a:spcBef>
              <a:defRPr/>
            </a:pPr>
            <a:r>
              <a:rPr lang="pt-BR" sz="3600" b="1" dirty="0"/>
              <a:t>b</a:t>
            </a:r>
            <a:r>
              <a:rPr lang="pt-BR" sz="3600" b="1" noProof="0" dirty="0" smtClean="0"/>
              <a:t>) </a:t>
            </a:r>
            <a:r>
              <a:rPr lang="pt-BR" sz="3600" b="1" noProof="0" dirty="0"/>
              <a:t>N</a:t>
            </a:r>
            <a:r>
              <a:rPr lang="pt-BR" sz="3600" b="1" dirty="0" smtClean="0"/>
              <a:t>gày </a:t>
            </a:r>
            <a:r>
              <a:rPr lang="pt-BR" sz="3600" b="1" dirty="0"/>
              <a:t>06 tháng </a:t>
            </a:r>
            <a:r>
              <a:rPr lang="pt-BR" sz="3600" b="1" dirty="0" smtClean="0"/>
              <a:t>11 </a:t>
            </a:r>
            <a:r>
              <a:rPr lang="pt-BR" sz="3600" b="1" dirty="0"/>
              <a:t>năm 2016.</a:t>
            </a:r>
            <a:endParaRPr lang="en-US" sz="3600" b="1" dirty="0"/>
          </a:p>
          <a:p>
            <a:pPr lvl="0" algn="just">
              <a:spcBef>
                <a:spcPct val="0"/>
              </a:spcBef>
              <a:defRPr/>
            </a:pPr>
            <a:endParaRPr kumimoji="0" lang="vi-VN" sz="36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1" name="Title 1"/>
          <p:cNvSpPr txBox="1">
            <a:spLocks/>
          </p:cNvSpPr>
          <p:nvPr/>
        </p:nvSpPr>
        <p:spPr>
          <a:xfrm>
            <a:off x="168322" y="4105190"/>
            <a:ext cx="8305800" cy="924010"/>
          </a:xfrm>
          <a:prstGeom prst="rect">
            <a:avLst/>
          </a:prstGeom>
        </p:spPr>
        <p:txBody>
          <a:bodyPr vert="horz" lIns="91440" tIns="45720" rIns="91440" bIns="45720" rtlCol="0" anchor="ctr">
            <a:normAutofit/>
          </a:bodyPr>
          <a:lstStyle/>
          <a:p>
            <a:pPr algn="just">
              <a:spcBef>
                <a:spcPct val="0"/>
              </a:spcBef>
              <a:defRPr/>
            </a:pPr>
            <a:r>
              <a:rPr lang="pt-BR" sz="3600" b="1" dirty="0"/>
              <a:t>c</a:t>
            </a:r>
            <a:r>
              <a:rPr lang="pt-BR" sz="3600" b="1" noProof="0" dirty="0" smtClean="0"/>
              <a:t>) </a:t>
            </a:r>
            <a:r>
              <a:rPr lang="pt-BR" sz="3600" b="1" noProof="0" dirty="0"/>
              <a:t>N</a:t>
            </a:r>
            <a:r>
              <a:rPr lang="pt-BR" sz="3600" b="1" dirty="0" smtClean="0"/>
              <a:t>gày </a:t>
            </a:r>
            <a:r>
              <a:rPr lang="pt-BR" sz="3600" b="1" dirty="0"/>
              <a:t>1</a:t>
            </a:r>
            <a:r>
              <a:rPr lang="pt-BR" sz="3600" b="1" dirty="0" smtClean="0"/>
              <a:t>6 </a:t>
            </a:r>
            <a:r>
              <a:rPr lang="pt-BR" sz="3600" b="1" dirty="0"/>
              <a:t>tháng </a:t>
            </a:r>
            <a:r>
              <a:rPr lang="pt-BR" sz="3600" b="1" dirty="0" smtClean="0"/>
              <a:t>11 </a:t>
            </a:r>
            <a:r>
              <a:rPr lang="pt-BR" sz="3600" b="1" dirty="0"/>
              <a:t>năm 2016.</a:t>
            </a:r>
            <a:endParaRPr lang="en-US" sz="3600" b="1" dirty="0"/>
          </a:p>
          <a:p>
            <a:pPr lvl="0" algn="just">
              <a:spcBef>
                <a:spcPct val="0"/>
              </a:spcBef>
              <a:defRPr/>
            </a:pPr>
            <a:endParaRPr kumimoji="0" lang="vi-VN" sz="36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3913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to="" calcmode="lin" valueType="num">
                                      <p:cBhvr>
                                        <p:cTn id="2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24" y="172616"/>
            <a:ext cx="9144000" cy="589384"/>
          </a:xfrm>
          <a:prstGeom prst="rect">
            <a:avLst/>
          </a:prstGeom>
        </p:spPr>
        <p:txBody>
          <a:bodyPr vert="horz" lIns="91440" tIns="45720" rIns="91440" bIns="45720" rtlCol="0" anchor="ctr">
            <a:normAutofit fontScale="85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4400" b="1" dirty="0" err="1" smtClean="0">
                <a:solidFill>
                  <a:srgbClr val="00B0F0"/>
                </a:solidFill>
                <a:latin typeface="Times New Roman" pitchFamily="18" charset="0"/>
                <a:ea typeface="+mj-ea"/>
                <a:cs typeface="Times New Roman" pitchFamily="18" charset="0"/>
              </a:rPr>
              <a:t>Câu</a:t>
            </a:r>
            <a:r>
              <a:rPr lang="en-US" sz="4400" b="1" dirty="0" smtClean="0">
                <a:solidFill>
                  <a:srgbClr val="00B0F0"/>
                </a:solidFill>
                <a:latin typeface="Times New Roman" pitchFamily="18" charset="0"/>
                <a:ea typeface="+mj-ea"/>
                <a:cs typeface="Times New Roman" pitchFamily="18" charset="0"/>
              </a:rPr>
              <a:t> 2</a:t>
            </a:r>
            <a:endParaRPr kumimoji="0" lang="vi-VN" sz="4400" b="1" i="0" u="none" strike="noStrike" kern="1200" cap="none" spc="0" normalizeH="0" baseline="0" noProof="0" dirty="0">
              <a:ln>
                <a:noFill/>
              </a:ln>
              <a:solidFill>
                <a:srgbClr val="00B0F0"/>
              </a:solidFill>
              <a:effectLst/>
              <a:uLnTx/>
              <a:uFillTx/>
              <a:latin typeface="Times New Roman" pitchFamily="18" charset="0"/>
              <a:ea typeface="+mj-ea"/>
              <a:cs typeface="Times New Roman" pitchFamily="18" charset="0"/>
            </a:endParaRPr>
          </a:p>
        </p:txBody>
      </p:sp>
      <p:sp>
        <p:nvSpPr>
          <p:cNvPr id="7" name="Title 1"/>
          <p:cNvSpPr txBox="1">
            <a:spLocks/>
          </p:cNvSpPr>
          <p:nvPr/>
        </p:nvSpPr>
        <p:spPr>
          <a:xfrm>
            <a:off x="412276" y="706016"/>
            <a:ext cx="8305800" cy="1656184"/>
          </a:xfrm>
          <a:prstGeom prst="rect">
            <a:avLst/>
          </a:prstGeom>
        </p:spPr>
        <p:txBody>
          <a:bodyPr vert="horz" lIns="91440" tIns="45720" rIns="91440" bIns="45720" rtlCol="0" anchor="ctr">
            <a:normAutofit fontScale="92500" lnSpcReduction="20000"/>
          </a:bodyPr>
          <a:lstStyle/>
          <a:p>
            <a:pPr lvl="0" algn="just">
              <a:spcBef>
                <a:spcPct val="0"/>
              </a:spcBef>
              <a:defRPr/>
            </a:pPr>
            <a:r>
              <a:rPr lang="pt-BR" sz="4400" b="1" dirty="0" smtClean="0"/>
              <a:t>Theo Thông tư 22, vào </a:t>
            </a:r>
            <a:r>
              <a:rPr lang="pt-BR" sz="4400" b="1" dirty="0"/>
              <a:t>cuối học kì I và cuối năm </a:t>
            </a:r>
            <a:r>
              <a:rPr lang="pt-BR" sz="4400" b="1" dirty="0" smtClean="0"/>
              <a:t>học các môn học có bài kiểm tra là:</a:t>
            </a:r>
            <a:endParaRPr kumimoji="0" lang="vi-VN"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8" name="Title 1"/>
          <p:cNvSpPr txBox="1">
            <a:spLocks/>
          </p:cNvSpPr>
          <p:nvPr/>
        </p:nvSpPr>
        <p:spPr>
          <a:xfrm>
            <a:off x="152400" y="2733590"/>
            <a:ext cx="8305800" cy="924010"/>
          </a:xfrm>
          <a:prstGeom prst="rect">
            <a:avLst/>
          </a:prstGeom>
        </p:spPr>
        <p:txBody>
          <a:bodyPr vert="horz" lIns="91440" tIns="45720" rIns="91440" bIns="45720" rtlCol="0" anchor="ctr">
            <a:normAutofit fontScale="77500" lnSpcReduction="20000"/>
          </a:bodyPr>
          <a:lstStyle/>
          <a:p>
            <a:pPr algn="just">
              <a:spcBef>
                <a:spcPct val="0"/>
              </a:spcBef>
              <a:defRPr/>
            </a:pPr>
            <a:r>
              <a:rPr lang="pt-BR" sz="4400" b="1" noProof="0" dirty="0" smtClean="0"/>
              <a:t>a) </a:t>
            </a:r>
            <a:r>
              <a:rPr lang="pt-BR" sz="4400" b="1" dirty="0"/>
              <a:t>Tiếng Việt, Toán, Khoa học, Lịch sử và Địa lí, Ngoại ngữ, Tin </a:t>
            </a:r>
            <a:r>
              <a:rPr lang="pt-BR" sz="4400" b="1" dirty="0" smtClean="0"/>
              <a:t>học.</a:t>
            </a:r>
            <a:endParaRPr lang="en-US" sz="4400" b="1" dirty="0"/>
          </a:p>
          <a:p>
            <a:pPr lvl="0" algn="just">
              <a:spcBef>
                <a:spcPct val="0"/>
              </a:spcBef>
              <a:defRPr/>
            </a:pPr>
            <a:endParaRPr kumimoji="0" lang="vi-VN"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9" name="Title 1"/>
          <p:cNvSpPr txBox="1">
            <a:spLocks/>
          </p:cNvSpPr>
          <p:nvPr/>
        </p:nvSpPr>
        <p:spPr>
          <a:xfrm>
            <a:off x="212677" y="5171990"/>
            <a:ext cx="8305800" cy="924010"/>
          </a:xfrm>
          <a:prstGeom prst="rect">
            <a:avLst/>
          </a:prstGeom>
        </p:spPr>
        <p:txBody>
          <a:bodyPr vert="horz" lIns="91440" tIns="45720" rIns="91440" bIns="45720" rtlCol="0" anchor="ctr">
            <a:normAutofit fontScale="77500" lnSpcReduction="20000"/>
          </a:bodyPr>
          <a:lstStyle/>
          <a:p>
            <a:pPr algn="just">
              <a:spcBef>
                <a:spcPct val="0"/>
              </a:spcBef>
              <a:defRPr/>
            </a:pPr>
            <a:r>
              <a:rPr lang="pt-BR" sz="4400" b="1" noProof="0" dirty="0" smtClean="0"/>
              <a:t>c) </a:t>
            </a:r>
            <a:r>
              <a:rPr lang="pt-BR" sz="4400" b="1" dirty="0"/>
              <a:t>Tiếng Việt, Toán, Khoa học, Lịch sử và Địa lí, Ngoại ngữ, Tin học, Tiếng dân </a:t>
            </a:r>
            <a:r>
              <a:rPr lang="pt-BR" sz="4400" b="1" dirty="0" smtClean="0"/>
              <a:t>tộc.</a:t>
            </a:r>
            <a:endParaRPr lang="en-US" sz="4400" b="1" dirty="0"/>
          </a:p>
          <a:p>
            <a:pPr lvl="0" algn="just">
              <a:spcBef>
                <a:spcPct val="0"/>
              </a:spcBef>
              <a:defRPr/>
            </a:pPr>
            <a:endParaRPr kumimoji="0" lang="vi-VN"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
        <p:nvSpPr>
          <p:cNvPr id="15" name="Title 1"/>
          <p:cNvSpPr txBox="1">
            <a:spLocks/>
          </p:cNvSpPr>
          <p:nvPr/>
        </p:nvSpPr>
        <p:spPr>
          <a:xfrm>
            <a:off x="178558" y="3952790"/>
            <a:ext cx="8305800" cy="924010"/>
          </a:xfrm>
          <a:prstGeom prst="rect">
            <a:avLst/>
          </a:prstGeom>
        </p:spPr>
        <p:txBody>
          <a:bodyPr vert="horz" lIns="91440" tIns="45720" rIns="91440" bIns="45720" rtlCol="0" anchor="ctr">
            <a:normAutofit fontScale="77500" lnSpcReduction="20000"/>
          </a:bodyPr>
          <a:lstStyle/>
          <a:p>
            <a:pPr algn="just">
              <a:spcBef>
                <a:spcPct val="0"/>
              </a:spcBef>
              <a:defRPr/>
            </a:pPr>
            <a:r>
              <a:rPr lang="pt-BR" sz="4400" b="1" dirty="0"/>
              <a:t>b</a:t>
            </a:r>
            <a:r>
              <a:rPr lang="pt-BR" sz="4400" b="1" noProof="0" dirty="0" smtClean="0"/>
              <a:t>) </a:t>
            </a:r>
            <a:r>
              <a:rPr lang="pt-BR" sz="4400" b="1" dirty="0"/>
              <a:t>Tiếng Việt, Toán, Khoa học, Lịch sử và Địa </a:t>
            </a:r>
            <a:r>
              <a:rPr lang="pt-BR" sz="4400" b="1" dirty="0" smtClean="0"/>
              <a:t>lí, </a:t>
            </a:r>
            <a:r>
              <a:rPr lang="pt-BR" sz="4400" b="1" dirty="0"/>
              <a:t>Tin học, Tiếng dân tộc</a:t>
            </a:r>
            <a:r>
              <a:rPr lang="pt-BR" sz="4400" b="1" dirty="0" smtClean="0"/>
              <a:t>.</a:t>
            </a:r>
            <a:endParaRPr lang="en-US" sz="4400" b="1" dirty="0"/>
          </a:p>
          <a:p>
            <a:pPr lvl="0" algn="just">
              <a:spcBef>
                <a:spcPct val="0"/>
              </a:spcBef>
              <a:defRPr/>
            </a:pPr>
            <a:endParaRPr kumimoji="0" lang="vi-VN" sz="4400" b="1" i="0"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36726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to="" calcmode="lin" valueType="num">
                                      <p:cBhvr>
                                        <p:cTn id="27"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Related im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txBox="1">
            <a:spLocks/>
          </p:cNvSpPr>
          <p:nvPr/>
        </p:nvSpPr>
        <p:spPr>
          <a:xfrm>
            <a:off x="228600" y="2209800"/>
            <a:ext cx="8763000" cy="4274368"/>
          </a:xfrm>
          <a:prstGeom prst="rect">
            <a:avLst/>
          </a:prstGeom>
        </p:spPr>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en-US" sz="2800" b="1" u="sng" dirty="0" smtClean="0">
                <a:solidFill>
                  <a:srgbClr val="FF0000"/>
                </a:solidFill>
                <a:latin typeface="Times New Roman" panose="02020603050405020304" pitchFamily="18" charset="0"/>
                <a:cs typeface="Times New Roman" panose="02020603050405020304" pitchFamily="18" charset="0"/>
              </a:rPr>
              <a:t>Mức 1</a:t>
            </a:r>
            <a:r>
              <a:rPr lang="en-US" sz="2800" b="1" dirty="0" smtClean="0">
                <a:solidFill>
                  <a:srgbClr val="000099"/>
                </a:solidFill>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nhận biết</a:t>
            </a:r>
            <a:r>
              <a:rPr lang="en-US" sz="2800" b="1" dirty="0" smtClean="0">
                <a:solidFill>
                  <a:srgbClr val="000099"/>
                </a:solidFill>
                <a:latin typeface="Times New Roman" panose="02020603050405020304" pitchFamily="18" charset="0"/>
                <a:cs typeface="Times New Roman" panose="02020603050405020304" pitchFamily="18" charset="0"/>
              </a:rPr>
              <a:t>, nhắc lại kiến thức, kĩ năng đã học.</a:t>
            </a:r>
          </a:p>
          <a:p>
            <a:pPr marL="342900" lvl="0" indent="-342900" algn="just">
              <a:spcBef>
                <a:spcPct val="20000"/>
              </a:spcBef>
              <a:buFont typeface="Wingdings" panose="05000000000000000000" pitchFamily="2" charset="2"/>
              <a:buChar char="Ø"/>
              <a:defRPr/>
            </a:pPr>
            <a:r>
              <a:rPr kumimoji="0" lang="en-US" sz="28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mn-ea"/>
                <a:cs typeface="Times New Roman" panose="02020603050405020304" pitchFamily="18" charset="0"/>
              </a:rPr>
              <a:t>Mức</a:t>
            </a:r>
            <a:r>
              <a:rPr kumimoji="0" lang="en-US" sz="2800" b="1"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2</a:t>
            </a:r>
            <a:r>
              <a:rPr kumimoji="0" lang="en-US" sz="2800" b="1" i="0" u="none" strike="noStrike" kern="1200" cap="none" spc="0" normalizeH="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r>
              <a:rPr lang="vi-VN" sz="2800" b="1" dirty="0" smtClean="0">
                <a:solidFill>
                  <a:srgbClr val="FF0000"/>
                </a:solidFill>
                <a:latin typeface="+mj-lt"/>
              </a:rPr>
              <a:t>hiểu</a:t>
            </a:r>
            <a:r>
              <a:rPr lang="vi-VN" sz="2800" b="1" dirty="0" smtClean="0">
                <a:solidFill>
                  <a:srgbClr val="000099"/>
                </a:solidFill>
                <a:latin typeface="+mj-lt"/>
              </a:rPr>
              <a:t> kiến thức, kĩ năng đã học, trình bày, giải thích được kiến thức theo cách hiểu của cá nhân.</a:t>
            </a:r>
            <a:endParaRPr lang="en-US" sz="2800" b="1" dirty="0" smtClean="0">
              <a:solidFill>
                <a:srgbClr val="000099"/>
              </a:solidFill>
              <a:latin typeface="+mj-lt"/>
            </a:endParaRPr>
          </a:p>
          <a:p>
            <a:pPr marL="342900" lvl="0" indent="-342900" algn="just">
              <a:spcBef>
                <a:spcPct val="20000"/>
              </a:spcBef>
              <a:buFont typeface="Wingdings" panose="05000000000000000000" pitchFamily="2" charset="2"/>
              <a:buChar char="Ø"/>
              <a:defRPr/>
            </a:pPr>
            <a:r>
              <a:rPr lang="en-US" sz="2800" b="1" u="sng" dirty="0" err="1" smtClean="0">
                <a:solidFill>
                  <a:srgbClr val="FF0000"/>
                </a:solidFill>
                <a:latin typeface="Times New Roman" pitchFamily="18" charset="0"/>
                <a:cs typeface="Times New Roman" pitchFamily="18" charset="0"/>
              </a:rPr>
              <a:t>Mức</a:t>
            </a:r>
            <a:r>
              <a:rPr lang="en-US" sz="2800" b="1" u="sng" dirty="0" smtClean="0">
                <a:solidFill>
                  <a:srgbClr val="FF0000"/>
                </a:solidFill>
                <a:latin typeface="Times New Roman" pitchFamily="18" charset="0"/>
                <a:cs typeface="Times New Roman" pitchFamily="18" charset="0"/>
              </a:rPr>
              <a:t> 3</a:t>
            </a:r>
            <a:r>
              <a:rPr lang="en-US" sz="2800" b="1" dirty="0" smtClean="0">
                <a:solidFill>
                  <a:srgbClr val="000099"/>
                </a:solidFill>
                <a:latin typeface="Times New Roman" pitchFamily="18" charset="0"/>
                <a:cs typeface="Times New Roman" pitchFamily="18" charset="0"/>
              </a:rPr>
              <a:t>: </a:t>
            </a:r>
            <a:r>
              <a:rPr lang="vi-VN" sz="2800" b="1" dirty="0" smtClean="0">
                <a:solidFill>
                  <a:srgbClr val="000099"/>
                </a:solidFill>
                <a:latin typeface="Times New Roman" pitchFamily="18" charset="0"/>
                <a:cs typeface="Times New Roman" pitchFamily="18" charset="0"/>
              </a:rPr>
              <a:t>biết </a:t>
            </a:r>
            <a:r>
              <a:rPr lang="vi-VN" sz="2800" b="1" dirty="0" smtClean="0">
                <a:solidFill>
                  <a:srgbClr val="FF0000"/>
                </a:solidFill>
                <a:latin typeface="Times New Roman" pitchFamily="18" charset="0"/>
                <a:cs typeface="Times New Roman" pitchFamily="18" charset="0"/>
              </a:rPr>
              <a:t>vận dụng</a:t>
            </a:r>
            <a:r>
              <a:rPr lang="en-US" sz="2800" b="1" dirty="0" smtClean="0">
                <a:solidFill>
                  <a:srgbClr val="000099"/>
                </a:solidFill>
                <a:latin typeface="Times New Roman" pitchFamily="18" charset="0"/>
                <a:cs typeface="Times New Roman" pitchFamily="18" charset="0"/>
              </a:rPr>
              <a:t> </a:t>
            </a:r>
            <a:r>
              <a:rPr lang="vi-VN" sz="2800" b="1" dirty="0" smtClean="0">
                <a:solidFill>
                  <a:srgbClr val="000099"/>
                </a:solidFill>
                <a:latin typeface="Times New Roman" pitchFamily="18" charset="0"/>
                <a:cs typeface="Times New Roman" pitchFamily="18" charset="0"/>
              </a:rPr>
              <a:t>kiến thức, kĩ năng đã học để giải quyết </a:t>
            </a:r>
            <a:r>
              <a:rPr lang="vi-VN" sz="2800" b="1" dirty="0" smtClean="0">
                <a:solidFill>
                  <a:srgbClr val="FF0000"/>
                </a:solidFill>
                <a:latin typeface="Times New Roman" pitchFamily="18" charset="0"/>
                <a:cs typeface="Times New Roman" pitchFamily="18" charset="0"/>
              </a:rPr>
              <a:t>những vấn đề quen thuộc</a:t>
            </a:r>
            <a:r>
              <a:rPr lang="vi-VN" sz="2800" b="1" dirty="0" smtClean="0">
                <a:solidFill>
                  <a:srgbClr val="000099"/>
                </a:solidFill>
                <a:latin typeface="Times New Roman" pitchFamily="18" charset="0"/>
                <a:cs typeface="Times New Roman" pitchFamily="18" charset="0"/>
              </a:rPr>
              <a:t>, tương tự trong học tập, cuộc sống.</a:t>
            </a:r>
            <a:endParaRPr lang="en-US" sz="2800" b="1" dirty="0" smtClean="0">
              <a:solidFill>
                <a:srgbClr val="000099"/>
              </a:solidFill>
              <a:latin typeface="Times New Roman" pitchFamily="18" charset="0"/>
              <a:cs typeface="Times New Roman" pitchFamily="18" charset="0"/>
            </a:endParaRPr>
          </a:p>
          <a:p>
            <a:pPr marL="342900" lvl="0" indent="-342900" algn="just">
              <a:spcBef>
                <a:spcPct val="20000"/>
              </a:spcBef>
              <a:buFont typeface="Wingdings" panose="05000000000000000000" pitchFamily="2" charset="2"/>
              <a:buChar char="Ø"/>
              <a:defRPr/>
            </a:pPr>
            <a:r>
              <a:rPr lang="en-US" sz="2800" b="1" u="sng" dirty="0" err="1" smtClean="0">
                <a:solidFill>
                  <a:srgbClr val="FF0000"/>
                </a:solidFill>
                <a:latin typeface="Times New Roman" pitchFamily="18" charset="0"/>
                <a:cs typeface="Times New Roman" pitchFamily="18" charset="0"/>
              </a:rPr>
              <a:t>Mức</a:t>
            </a:r>
            <a:r>
              <a:rPr lang="en-US" sz="2800" b="1" u="sng" dirty="0" smtClean="0">
                <a:solidFill>
                  <a:srgbClr val="FF0000"/>
                </a:solidFill>
                <a:latin typeface="Times New Roman" pitchFamily="18" charset="0"/>
                <a:cs typeface="Times New Roman" pitchFamily="18" charset="0"/>
              </a:rPr>
              <a:t> 4</a:t>
            </a:r>
            <a:r>
              <a:rPr lang="en-US" sz="2800" b="1" dirty="0" smtClean="0">
                <a:solidFill>
                  <a:srgbClr val="000099"/>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vận dụng </a:t>
            </a:r>
            <a:r>
              <a:rPr lang="vi-VN" sz="2800" b="1" dirty="0" smtClean="0">
                <a:solidFill>
                  <a:srgbClr val="000099"/>
                </a:solidFill>
                <a:latin typeface="Times New Roman" pitchFamily="18" charset="0"/>
                <a:cs typeface="Times New Roman" pitchFamily="18" charset="0"/>
              </a:rPr>
              <a:t>các kiến thức, kĩ năng đã học để giải quyết </a:t>
            </a:r>
            <a:r>
              <a:rPr lang="vi-VN" sz="2800" b="1" dirty="0" smtClean="0">
                <a:solidFill>
                  <a:srgbClr val="FF0000"/>
                </a:solidFill>
                <a:latin typeface="Times New Roman" pitchFamily="18" charset="0"/>
                <a:cs typeface="Times New Roman" pitchFamily="18" charset="0"/>
              </a:rPr>
              <a:t>vấn đề mới </a:t>
            </a:r>
            <a:r>
              <a:rPr lang="vi-VN" sz="2800" b="1" dirty="0" smtClean="0">
                <a:solidFill>
                  <a:srgbClr val="000099"/>
                </a:solidFill>
                <a:latin typeface="Times New Roman" pitchFamily="18" charset="0"/>
                <a:cs typeface="Times New Roman" pitchFamily="18" charset="0"/>
              </a:rPr>
              <a:t>hoặc đưa ra những phản hồi hợp lý trong học tập, cuộc sống một cách linh hoạt.</a:t>
            </a:r>
            <a:endParaRPr lang="en-US" sz="2800" b="1" dirty="0" smtClean="0">
              <a:solidFill>
                <a:srgbClr val="000099"/>
              </a:solidFill>
              <a:latin typeface="Times New Roman" pitchFamily="18" charset="0"/>
              <a:cs typeface="Times New Roman" pitchFamily="18" charset="0"/>
            </a:endParaRPr>
          </a:p>
          <a:p>
            <a:pPr marL="342900" lvl="0" indent="-342900" algn="just">
              <a:spcBef>
                <a:spcPct val="20000"/>
              </a:spcBef>
              <a:buFont typeface="Wingdings" panose="05000000000000000000" pitchFamily="2" charset="2"/>
              <a:buChar char="Ø"/>
              <a:defRPr/>
            </a:pPr>
            <a:endParaRPr kumimoji="0" lang="en-US" sz="2800" b="1" i="0" u="none" strike="noStrike" kern="1200" cap="none" spc="0" normalizeH="0" baseline="0" noProof="0" dirty="0" smtClean="0">
              <a:ln>
                <a:noFill/>
              </a:ln>
              <a:solidFill>
                <a:srgbClr val="000099"/>
              </a:solidFill>
              <a:effectLst/>
              <a:uLnTx/>
              <a:uFillTx/>
              <a:latin typeface="+mj-lt"/>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en-US" sz="28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000099"/>
                </a:solidFill>
                <a:effectLst/>
                <a:uLnTx/>
                <a:uFillTx/>
                <a:latin typeface="Times New Roman" panose="02020603050405020304" pitchFamily="18" charset="0"/>
                <a:ea typeface="+mn-ea"/>
                <a:cs typeface="Times New Roman" panose="02020603050405020304" pitchFamily="18" charset="0"/>
              </a:rPr>
              <a:t>	</a:t>
            </a:r>
            <a:endParaRPr kumimoji="0" lang="vi-VN" sz="700" b="1" i="0" u="none" strike="noStrike" kern="1200" cap="none" spc="0" normalizeH="0" baseline="0" noProof="0" dirty="0">
              <a:ln>
                <a:noFill/>
              </a:ln>
              <a:solidFill>
                <a:srgbClr val="000099"/>
              </a:solidFill>
              <a:effectLst/>
              <a:uLnTx/>
              <a:uFillTx/>
              <a:latin typeface="+mn-lt"/>
              <a:ea typeface="+mn-ea"/>
              <a:cs typeface="+mn-cs"/>
            </a:endParaRPr>
          </a:p>
        </p:txBody>
      </p:sp>
      <p:sp>
        <p:nvSpPr>
          <p:cNvPr id="4" name="Rectangle 3"/>
          <p:cNvSpPr/>
          <p:nvPr/>
        </p:nvSpPr>
        <p:spPr>
          <a:xfrm>
            <a:off x="2438400" y="228600"/>
            <a:ext cx="5715000" cy="769441"/>
          </a:xfrm>
          <a:prstGeom prst="rect">
            <a:avLst/>
          </a:prstGeom>
          <a:noFill/>
        </p:spPr>
        <p:txBody>
          <a:bodyPr wrap="square" lIns="91440" tIns="45720" rIns="91440" bIns="45720">
            <a:spAutoFit/>
          </a:bodyPr>
          <a:lstStyle/>
          <a:p>
            <a:r>
              <a:rPr lang="en-US" sz="4400" b="1" dirty="0"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4 </a:t>
            </a:r>
            <a:r>
              <a:rPr lang="en-US" sz="4400" b="1" dirty="0" err="1"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mức</a:t>
            </a:r>
            <a:r>
              <a:rPr lang="en-US" sz="4400" b="1" dirty="0"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 </a:t>
            </a:r>
            <a:r>
              <a:rPr lang="en-US" sz="4400" b="1" dirty="0" err="1"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độ</a:t>
            </a:r>
            <a:r>
              <a:rPr lang="en-US" sz="4400" b="1" dirty="0"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 </a:t>
            </a:r>
            <a:r>
              <a:rPr lang="en-US" sz="4400" b="1" dirty="0" err="1"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nhận</a:t>
            </a:r>
            <a:r>
              <a:rPr lang="en-US" sz="4400" b="1" dirty="0"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 </a:t>
            </a:r>
            <a:r>
              <a:rPr lang="en-US" sz="4400" b="1" dirty="0" err="1"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thức</a:t>
            </a:r>
            <a:r>
              <a:rPr lang="en-US" sz="4400" b="1" dirty="0" smtClean="0">
                <a:ln w="31550" cmpd="sng">
                  <a:solidFill>
                    <a:srgbClr val="000099"/>
                  </a:solidFill>
                  <a:prstDash val="solid"/>
                </a:ln>
                <a:solidFill>
                  <a:srgbClr val="00B0F0"/>
                </a:solidFill>
                <a:effectLst>
                  <a:outerShdw blurRad="50800" dist="40000" dir="5400000" algn="tl" rotWithShape="0">
                    <a:srgbClr val="000000">
                      <a:shade val="5000"/>
                      <a:satMod val="120000"/>
                      <a:alpha val="33000"/>
                    </a:srgbClr>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vi-VN" sz="3600" b="1" smtClean="0">
                <a:effectLst/>
                <a:latin typeface="Times New Roman" panose="02020603050405020304" pitchFamily="18" charset="0"/>
              </a:rPr>
              <a:t>XÁC ĐỊNH CÁC CẤP ĐỘ NHẬN THỨC CỦA HỌC SINH</a:t>
            </a:r>
          </a:p>
        </p:txBody>
      </p:sp>
      <p:graphicFrame>
        <p:nvGraphicFramePr>
          <p:cNvPr id="19529" name="Group 73"/>
          <p:cNvGraphicFramePr>
            <a:graphicFrameLocks noGrp="1"/>
          </p:cNvGraphicFramePr>
          <p:nvPr>
            <p:ph idx="4294967295"/>
          </p:nvPr>
        </p:nvGraphicFramePr>
        <p:xfrm>
          <a:off x="304800" y="1600200"/>
          <a:ext cx="8534400" cy="4876801"/>
        </p:xfrm>
        <a:graphic>
          <a:graphicData uri="http://schemas.openxmlformats.org/drawingml/2006/table">
            <a:tbl>
              <a:tblPr/>
              <a:tblGrid>
                <a:gridCol w="2792413"/>
                <a:gridCol w="5741987"/>
              </a:tblGrid>
              <a:tr h="6921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CẤP ĐỘ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NHẬN THỨC</a:t>
                      </a:r>
                      <a:endParaRPr kumimoji="0" lang="en-US" sz="1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MÔ TẢ</a:t>
                      </a:r>
                      <a:endParaRPr kumimoji="0" lang="en-US" sz="18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215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00FF"/>
                          </a:solidFill>
                          <a:effectLst/>
                          <a:latin typeface="Times New Roman" pitchFamily="18" charset="0"/>
                          <a:cs typeface="Times New Roman" pitchFamily="18" charset="0"/>
                        </a:rPr>
                        <a:t>Mức 1</a:t>
                      </a:r>
                      <a:endParaRPr kumimoji="0" lang="en-US" sz="19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1" u="none" strike="noStrike" cap="none" normalizeH="0" baseline="0" smtClean="0">
                          <a:ln>
                            <a:noFill/>
                          </a:ln>
                          <a:solidFill>
                            <a:srgbClr val="FF00FF"/>
                          </a:solidFill>
                          <a:effectLst/>
                          <a:latin typeface="Times New Roman" pitchFamily="18" charset="0"/>
                          <a:cs typeface="Times New Roman" pitchFamily="18" charset="0"/>
                        </a:rPr>
                        <a:t>Nhận biết </a:t>
                      </a:r>
                      <a:endParaRPr kumimoji="0" lang="en-US" sz="19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FF"/>
                          </a:solidFill>
                          <a:effectLst/>
                          <a:latin typeface="Times New Roman" pitchFamily="18" charset="0"/>
                          <a:cs typeface="Times New Roman" pitchFamily="18" charset="0"/>
                        </a:rPr>
                        <a:t>      HS nhận biết, nhắc lại được kiến thức, kỹ năng đã học. 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9056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00FF"/>
                          </a:solidFill>
                          <a:effectLst/>
                          <a:latin typeface="Times New Roman" pitchFamily="18" charset="0"/>
                          <a:cs typeface="Times New Roman" pitchFamily="18" charset="0"/>
                        </a:rPr>
                        <a:t>Mức 2</a:t>
                      </a:r>
                      <a:endParaRPr kumimoji="0" lang="en-US" sz="19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1" u="none" strike="noStrike" cap="none" normalizeH="0" baseline="0" smtClean="0">
                          <a:ln>
                            <a:noFill/>
                          </a:ln>
                          <a:solidFill>
                            <a:srgbClr val="FF00FF"/>
                          </a:solidFill>
                          <a:effectLst/>
                          <a:latin typeface="Times New Roman" pitchFamily="18" charset="0"/>
                          <a:cs typeface="Times New Roman" pitchFamily="18" charset="0"/>
                        </a:rPr>
                        <a:t>Thông hiểu</a:t>
                      </a:r>
                      <a:endParaRPr kumimoji="0" lang="en-US" sz="19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FF"/>
                          </a:solidFill>
                          <a:effectLst/>
                          <a:latin typeface="Times New Roman" pitchFamily="18" charset="0"/>
                          <a:cs typeface="Times New Roman" pitchFamily="18" charset="0"/>
                        </a:rPr>
                        <a:t>      Hiểu kiến thức, kỹ năng đã học; trình bày, giải thích được kiến thức theo cách hiểu cá nhân 30%</a:t>
                      </a:r>
                      <a:endParaRPr kumimoji="0" lang="en-US" sz="1900" b="0" i="0" u="none" strike="noStrike" cap="none" normalizeH="0" baseline="0" smtClean="0">
                        <a:ln>
                          <a:noFill/>
                        </a:ln>
                        <a:solidFill>
                          <a:srgbClr val="0000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90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00FF"/>
                          </a:solidFill>
                          <a:effectLst/>
                          <a:latin typeface="Times New Roman" pitchFamily="18" charset="0"/>
                          <a:cs typeface="Times New Roman" pitchFamily="18" charset="0"/>
                        </a:rPr>
                        <a:t>Mức 3</a:t>
                      </a:r>
                      <a:endParaRPr kumimoji="0" lang="en-US" sz="19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1" u="none" strike="noStrike" cap="none" normalizeH="0" baseline="0" smtClean="0">
                          <a:ln>
                            <a:noFill/>
                          </a:ln>
                          <a:solidFill>
                            <a:srgbClr val="FF00FF"/>
                          </a:solidFill>
                          <a:effectLst/>
                          <a:latin typeface="Times New Roman" pitchFamily="18" charset="0"/>
                          <a:cs typeface="Times New Roman" pitchFamily="18" charset="0"/>
                        </a:rPr>
                        <a:t>Vận dụng trực tiếp </a:t>
                      </a:r>
                      <a:endParaRPr kumimoji="0" lang="en-US" sz="19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FF"/>
                          </a:solidFill>
                          <a:effectLst/>
                          <a:latin typeface="Times New Roman" pitchFamily="18" charset="0"/>
                          <a:cs typeface="Times New Roman" pitchFamily="18" charset="0"/>
                        </a:rPr>
                        <a:t>       Biết vận dụng các kiến thức, kỹ năng đã học để giải quyết những vấn đề quen thuộc, tương tự vấn đề đã được hướng dẫn trong học tập, cuộc sống. 20%</a:t>
                      </a:r>
                      <a:endParaRPr kumimoji="0" lang="en-US" sz="1900" b="0" i="0" u="none" strike="noStrike" cap="none" normalizeH="0" baseline="0" smtClean="0">
                        <a:ln>
                          <a:noFill/>
                        </a:ln>
                        <a:solidFill>
                          <a:srgbClr val="0000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129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0" u="none" strike="noStrike" cap="none" normalizeH="0" baseline="0" smtClean="0">
                          <a:ln>
                            <a:noFill/>
                          </a:ln>
                          <a:solidFill>
                            <a:srgbClr val="FF00FF"/>
                          </a:solidFill>
                          <a:effectLst/>
                          <a:latin typeface="Times New Roman" pitchFamily="18" charset="0"/>
                          <a:cs typeface="Times New Roman" pitchFamily="18" charset="0"/>
                        </a:rPr>
                        <a:t>Mức 4</a:t>
                      </a:r>
                      <a:endParaRPr kumimoji="0" lang="en-US" sz="19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900" b="1" i="1" u="none" strike="noStrike" cap="none" normalizeH="0" baseline="0" smtClean="0">
                          <a:ln>
                            <a:noFill/>
                          </a:ln>
                          <a:solidFill>
                            <a:srgbClr val="FF00FF"/>
                          </a:solidFill>
                          <a:effectLst/>
                          <a:latin typeface="Times New Roman" pitchFamily="18" charset="0"/>
                          <a:cs typeface="Times New Roman" pitchFamily="18" charset="0"/>
                        </a:rPr>
                        <a:t>Vận dụng trong tình huống mới hoặc có nội dung thực tiễn</a:t>
                      </a:r>
                      <a:endParaRPr kumimoji="0" lang="en-US" sz="1900" b="0" i="0" u="none" strike="noStrike" cap="none" normalizeH="0" baseline="0" smtClean="0">
                        <a:ln>
                          <a:noFill/>
                        </a:ln>
                        <a:solidFill>
                          <a:schemeClr val="tx1"/>
                        </a:solidFill>
                        <a:effectLst/>
                        <a:latin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smtClean="0">
                          <a:ln>
                            <a:noFill/>
                          </a:ln>
                          <a:solidFill>
                            <a:srgbClr val="0000FF"/>
                          </a:solidFill>
                          <a:effectLst/>
                          <a:latin typeface="Times New Roman" pitchFamily="18" charset="0"/>
                          <a:cs typeface="Times New Roman" pitchFamily="18" charset="0"/>
                        </a:rPr>
                        <a:t>       Vận dụng các kiến thức, kỹ năng để giải quyết các tình huống, vấn đề mới, không giống với những tình huống, vấn đề đã được hướng dẫn hay đưa ra những phản hồi hợp lý trước một tình huống, vấn đề mới trong học tập hoặc trong cuộc sống. 10%</a:t>
                      </a:r>
                      <a:endParaRPr kumimoji="0" lang="en-US" sz="1900" b="0" i="0" u="none" strike="noStrike" cap="none" normalizeH="0" baseline="0" smtClean="0">
                        <a:ln>
                          <a:noFill/>
                        </a:ln>
                        <a:solidFill>
                          <a:srgbClr val="0000FF"/>
                        </a:solidFill>
                        <a:effectLst/>
                        <a:latin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6847867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9144000" cy="69269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rgbClr val="FF0000"/>
                </a:solidFill>
                <a:effectLst/>
                <a:uLnTx/>
                <a:uFillTx/>
                <a:latin typeface="Times New Roman" pitchFamily="18" charset="0"/>
                <a:ea typeface="+mj-ea"/>
                <a:cs typeface="Times New Roman" pitchFamily="18" charset="0"/>
              </a:rPr>
              <a:t>Cơ</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sở</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xác</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định</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mức</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độ</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nhận</a:t>
            </a:r>
            <a:r>
              <a:rPr kumimoji="0" lang="en-US" sz="3600" b="1"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3600" b="1" i="0"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thức</a:t>
            </a:r>
            <a:endParaRPr kumimoji="0" lang="vi-VN" sz="3600" b="1"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0" y="533400"/>
            <a:ext cx="9144000" cy="64807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err="1" smtClean="0">
                <a:ln>
                  <a:noFill/>
                </a:ln>
                <a:solidFill>
                  <a:srgbClr val="00B0F0"/>
                </a:solidFill>
                <a:effectLst/>
                <a:uLnTx/>
                <a:uFillTx/>
                <a:latin typeface="Times New Roman" pitchFamily="18" charset="0"/>
                <a:ea typeface="+mj-ea"/>
                <a:cs typeface="Times New Roman" pitchFamily="18" charset="0"/>
              </a:rPr>
              <a:t>Căn</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cứ</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vào</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chuẩn</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kiến</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thức</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kĩ</a:t>
            </a:r>
            <a:r>
              <a:rPr kumimoji="0" lang="en-US" sz="3200" b="1" i="0" u="none" strike="noStrike" kern="1200" cap="none" spc="0" normalizeH="0" noProof="0" dirty="0" smtClean="0">
                <a:ln>
                  <a:noFill/>
                </a:ln>
                <a:solidFill>
                  <a:srgbClr val="00B0F0"/>
                </a:solidFill>
                <a:effectLst/>
                <a:uLnTx/>
                <a:uFillTx/>
                <a:latin typeface="Times New Roman" pitchFamily="18" charset="0"/>
                <a:ea typeface="+mj-ea"/>
                <a:cs typeface="Times New Roman" pitchFamily="18" charset="0"/>
              </a:rPr>
              <a:t> </a:t>
            </a:r>
            <a:r>
              <a:rPr kumimoji="0" lang="en-US" sz="3200" b="1" i="0" u="none" strike="noStrike" kern="1200" cap="none" spc="0" normalizeH="0" noProof="0" dirty="0" err="1" smtClean="0">
                <a:ln>
                  <a:noFill/>
                </a:ln>
                <a:solidFill>
                  <a:srgbClr val="00B0F0"/>
                </a:solidFill>
                <a:effectLst/>
                <a:uLnTx/>
                <a:uFillTx/>
                <a:latin typeface="Times New Roman" pitchFamily="18" charset="0"/>
                <a:ea typeface="+mj-ea"/>
                <a:cs typeface="Times New Roman" pitchFamily="18" charset="0"/>
              </a:rPr>
              <a:t>năng</a:t>
            </a:r>
            <a:endParaRPr kumimoji="0" lang="vi-VN" sz="3200" b="1" i="0" u="none" strike="noStrike" kern="1200" cap="none" spc="0" normalizeH="0" baseline="0" noProof="0" dirty="0">
              <a:ln>
                <a:noFill/>
              </a:ln>
              <a:solidFill>
                <a:srgbClr val="00B0F0"/>
              </a:solidFill>
              <a:effectLst/>
              <a:uLnTx/>
              <a:uFillTx/>
              <a:latin typeface="Times New Roman" pitchFamily="18" charset="0"/>
              <a:ea typeface="+mj-ea"/>
              <a:cs typeface="Times New Roman" pitchFamily="18" charset="0"/>
            </a:endParaRPr>
          </a:p>
        </p:txBody>
      </p:sp>
      <p:sp>
        <p:nvSpPr>
          <p:cNvPr id="6" name="Title 1"/>
          <p:cNvSpPr txBox="1">
            <a:spLocks/>
          </p:cNvSpPr>
          <p:nvPr/>
        </p:nvSpPr>
        <p:spPr>
          <a:xfrm>
            <a:off x="304800" y="1219200"/>
            <a:ext cx="8458200" cy="5288632"/>
          </a:xfrm>
          <a:prstGeom prst="rect">
            <a:avLst/>
          </a:prstGeom>
        </p:spPr>
        <p:txBody>
          <a:bodyPr vert="horz" lIns="91440" tIns="45720" rIns="91440" bIns="45720" rtlCol="0" anchor="ctr">
            <a:normAutofit fontScale="32500" lnSpcReduction="20000"/>
          </a:bodyPr>
          <a:lstStyle/>
          <a:p>
            <a:pPr marL="0" marR="0" lvl="0" indent="0" algn="just" defTabSz="914400" rtl="0" eaLnBrk="1" fontAlgn="auto" latinLnBrk="0" hangingPunct="1">
              <a:lnSpc>
                <a:spcPct val="100000"/>
              </a:lnSpc>
              <a:spcBef>
                <a:spcPct val="0"/>
              </a:spcBef>
              <a:spcAft>
                <a:spcPts val="0"/>
              </a:spcAft>
              <a:buClrTx/>
              <a:buSzTx/>
              <a:buFont typeface="Arial" pitchFamily="34" charset="0"/>
              <a:buChar char="•"/>
              <a:tabLst/>
              <a:defRPr/>
            </a:pP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Kiến</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thức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nào</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trong</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chuẩn</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ghi</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là</a:t>
            </a:r>
            <a:r>
              <a:rPr lang="en-US" sz="6500" b="1" dirty="0" smtClean="0">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biết</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được</a:t>
            </a:r>
            <a:r>
              <a:rPr lang="en-US" sz="6500" b="1" i="1" dirty="0" smtClean="0">
                <a:solidFill>
                  <a:srgbClr val="FF0000"/>
                </a:solidFill>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thì</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xác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định</a:t>
            </a:r>
            <a:r>
              <a:rPr lang="en-US" sz="6500" b="1" dirty="0" smtClean="0">
                <a:latin typeface="Times New Roman" pitchFamily="18" charset="0"/>
                <a:ea typeface="+mj-ea"/>
                <a:cs typeface="Times New Roman" pitchFamily="18" charset="0"/>
              </a:rPr>
              <a:t> ở </a:t>
            </a:r>
            <a:r>
              <a:rPr lang="en-US" sz="6500" b="1" dirty="0" err="1" smtClean="0">
                <a:latin typeface="Times New Roman" pitchFamily="18" charset="0"/>
                <a:ea typeface="+mj-ea"/>
                <a:cs typeface="Times New Roman" pitchFamily="18" charset="0"/>
              </a:rPr>
              <a:t>mức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độ</a:t>
            </a:r>
            <a:r>
              <a:rPr lang="en-US" sz="6500" b="1" dirty="0" smtClean="0">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nhận</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biết</a:t>
            </a:r>
            <a:endParaRPr lang="en-US" sz="6500" b="1" i="1" dirty="0" smtClean="0">
              <a:solidFill>
                <a:srgbClr val="FF0000"/>
              </a:solidFill>
              <a:latin typeface="Times New Roman" pitchFamily="18" charset="0"/>
              <a:ea typeface="+mj-ea"/>
              <a:cs typeface="Times New Roman" pitchFamily="18" charset="0"/>
            </a:endParaRPr>
          </a:p>
          <a:p>
            <a:pPr lvl="0" algn="just">
              <a:spcBef>
                <a:spcPct val="0"/>
              </a:spcBef>
              <a:buFont typeface="Arial" pitchFamily="34" charset="0"/>
              <a:buChar char="•"/>
            </a:pPr>
            <a:r>
              <a:rPr lang="en-US" sz="6500" b="1" dirty="0" smtClean="0">
                <a:latin typeface="Times New Roman" pitchFamily="18" charset="0"/>
                <a:ea typeface="+mj-ea"/>
                <a:cs typeface="Times New Roman" pitchFamily="18" charset="0"/>
              </a:rPr>
              <a:t>  </a:t>
            </a:r>
            <a:r>
              <a:rPr lang="en-US" sz="6500" b="1" dirty="0" smtClean="0">
                <a:latin typeface="Times New Roman" pitchFamily="18" charset="0"/>
                <a:cs typeface="Times New Roman" pitchFamily="18" charset="0"/>
              </a:rPr>
              <a:t>Kiến thức nào trong chuẩn ghi là </a:t>
            </a:r>
            <a:r>
              <a:rPr lang="en-US" sz="6500" b="1" i="1" dirty="0" smtClean="0">
                <a:solidFill>
                  <a:srgbClr val="FF0000"/>
                </a:solidFill>
                <a:latin typeface="Times New Roman" pitchFamily="18" charset="0"/>
                <a:cs typeface="Times New Roman" pitchFamily="18" charset="0"/>
              </a:rPr>
              <a:t>hiểu được </a:t>
            </a:r>
            <a:r>
              <a:rPr lang="en-US" sz="6500" b="1" dirty="0" smtClean="0">
                <a:latin typeface="Times New Roman" pitchFamily="18" charset="0"/>
                <a:cs typeface="Times New Roman" pitchFamily="18" charset="0"/>
              </a:rPr>
              <a:t>nhưng chỉ yêu cầu nêu, kể lại, nói ra … ở mức độ nhớ, thuộc các kiến thức trong SGK thì vẫn xác định mức độ </a:t>
            </a:r>
            <a:r>
              <a:rPr lang="en-US" sz="6500" b="1" i="1" dirty="0" smtClean="0">
                <a:solidFill>
                  <a:srgbClr val="FF0000"/>
                </a:solidFill>
                <a:latin typeface="Times New Roman" pitchFamily="18" charset="0"/>
                <a:cs typeface="Times New Roman" pitchFamily="18" charset="0"/>
              </a:rPr>
              <a:t>nhận biết </a:t>
            </a:r>
          </a:p>
          <a:p>
            <a:pPr lvl="0" algn="just">
              <a:spcBef>
                <a:spcPct val="0"/>
              </a:spcBef>
              <a:buFont typeface="Arial" pitchFamily="34" charset="0"/>
              <a:buChar char="•"/>
            </a:pPr>
            <a:endParaRPr lang="en-US" sz="6500" b="1" i="1" dirty="0" smtClean="0">
              <a:solidFill>
                <a:srgbClr val="FF0000"/>
              </a:solidFill>
              <a:latin typeface="Times New Roman" pitchFamily="18" charset="0"/>
              <a:cs typeface="Times New Roman" pitchFamily="18" charset="0"/>
            </a:endParaRPr>
          </a:p>
          <a:p>
            <a:pPr lvl="0" algn="just">
              <a:spcBef>
                <a:spcPct val="0"/>
              </a:spcBef>
              <a:buFont typeface="Arial" pitchFamily="34" charset="0"/>
              <a:buChar char="•"/>
            </a:pPr>
            <a:r>
              <a:rPr lang="en-US" sz="6500" b="1" i="1" dirty="0" smtClean="0">
                <a:latin typeface="Times New Roman" pitchFamily="18" charset="0"/>
                <a:cs typeface="Times New Roman" pitchFamily="18" charset="0"/>
              </a:rPr>
              <a:t>  </a:t>
            </a:r>
            <a:r>
              <a:rPr lang="en-US" sz="6500" b="1" dirty="0" smtClean="0">
                <a:latin typeface="Times New Roman" pitchFamily="18" charset="0"/>
                <a:cs typeface="Times New Roman" pitchFamily="18" charset="0"/>
              </a:rPr>
              <a:t>Kiến thức nào trong chuẩn ghi là </a:t>
            </a:r>
            <a:r>
              <a:rPr lang="en-US" sz="6500" b="1" i="1" dirty="0" smtClean="0">
                <a:solidFill>
                  <a:srgbClr val="FF0000"/>
                </a:solidFill>
                <a:latin typeface="Times New Roman" pitchFamily="18" charset="0"/>
                <a:cs typeface="Times New Roman" pitchFamily="18" charset="0"/>
              </a:rPr>
              <a:t>hiểu được </a:t>
            </a:r>
            <a:r>
              <a:rPr lang="en-US" sz="6500" b="1" dirty="0" smtClean="0">
                <a:latin typeface="Times New Roman" pitchFamily="18" charset="0"/>
                <a:cs typeface="Times New Roman" pitchFamily="18" charset="0"/>
              </a:rPr>
              <a:t>và có yêu cầu giải thích, phân biệt, so sánh … dựa trên các kiến thức trong SGK thì được xác định ở mức độ </a:t>
            </a:r>
            <a:r>
              <a:rPr lang="en-US" sz="6500" b="1" i="1" dirty="0" smtClean="0">
                <a:solidFill>
                  <a:srgbClr val="FF0000"/>
                </a:solidFill>
                <a:latin typeface="Times New Roman" pitchFamily="18" charset="0"/>
                <a:cs typeface="Times New Roman" pitchFamily="18" charset="0"/>
              </a:rPr>
              <a:t>thông hiểu</a:t>
            </a:r>
          </a:p>
          <a:p>
            <a:pPr lvl="0" algn="just">
              <a:spcBef>
                <a:spcPct val="0"/>
              </a:spcBef>
            </a:pPr>
            <a:endParaRPr lang="en-US" sz="6500" b="1" i="1" dirty="0" smtClean="0">
              <a:solidFill>
                <a:srgbClr val="FF0000"/>
              </a:solidFill>
              <a:latin typeface="Times New Roman" pitchFamily="18" charset="0"/>
              <a:cs typeface="Times New Roman" pitchFamily="18" charset="0"/>
            </a:endParaRPr>
          </a:p>
          <a:p>
            <a:pPr lvl="0" algn="just">
              <a:spcBef>
                <a:spcPct val="0"/>
              </a:spcBef>
              <a:buFont typeface="Arial" pitchFamily="34" charset="0"/>
              <a:buChar char="•"/>
            </a:pP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Kiến</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thức</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nào</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trong</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chuẩn</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ghi</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ở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phần</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i="1"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kĩ</a:t>
            </a:r>
            <a:r>
              <a:rPr kumimoji="0" lang="en-US" sz="6500" b="1" i="1"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6500" b="1" i="1"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năng</a:t>
            </a:r>
            <a:r>
              <a:rPr kumimoji="0" lang="en-US" sz="6500" b="1" i="1"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hoặc</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yêu</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cầu</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rút</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ra</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kết</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luận</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bài</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học</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thì</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xác</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định</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là</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mức</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u="none" strike="noStrike" kern="1200" cap="none" spc="0" normalizeH="0" noProof="0" dirty="0" err="1" smtClean="0">
                <a:ln>
                  <a:noFill/>
                </a:ln>
                <a:effectLst/>
                <a:uLnTx/>
                <a:uFillTx/>
                <a:latin typeface="Times New Roman" pitchFamily="18" charset="0"/>
                <a:ea typeface="+mj-ea"/>
                <a:cs typeface="Times New Roman" pitchFamily="18" charset="0"/>
              </a:rPr>
              <a:t>độ</a:t>
            </a:r>
            <a:r>
              <a:rPr kumimoji="0" lang="en-US" sz="6500" b="1" u="none" strike="noStrike" kern="1200" cap="none" spc="0" normalizeH="0" noProof="0" dirty="0" smtClean="0">
                <a:ln>
                  <a:noFill/>
                </a:ln>
                <a:effectLst/>
                <a:uLnTx/>
                <a:uFillTx/>
                <a:latin typeface="Times New Roman" pitchFamily="18" charset="0"/>
                <a:ea typeface="+mj-ea"/>
                <a:cs typeface="Times New Roman" pitchFamily="18" charset="0"/>
              </a:rPr>
              <a:t> </a:t>
            </a:r>
            <a:r>
              <a:rPr kumimoji="0" lang="en-US" sz="6500" b="1" i="1"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vận</a:t>
            </a:r>
            <a:r>
              <a:rPr kumimoji="0" lang="en-US" sz="6500" b="1" i="1"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a:t>
            </a:r>
            <a:r>
              <a:rPr kumimoji="0" lang="en-US" sz="6500" b="1" i="1" u="none" strike="noStrike" kern="1200" cap="none" spc="0" normalizeH="0" noProof="0" dirty="0" err="1" smtClean="0">
                <a:ln>
                  <a:noFill/>
                </a:ln>
                <a:solidFill>
                  <a:srgbClr val="FF0000"/>
                </a:solidFill>
                <a:effectLst/>
                <a:uLnTx/>
                <a:uFillTx/>
                <a:latin typeface="Times New Roman" pitchFamily="18" charset="0"/>
                <a:ea typeface="+mj-ea"/>
                <a:cs typeface="Times New Roman" pitchFamily="18" charset="0"/>
              </a:rPr>
              <a:t>dụng</a:t>
            </a:r>
            <a:endParaRPr kumimoji="0" lang="en-US" sz="6500" b="1" i="1"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endParaRPr>
          </a:p>
          <a:p>
            <a:pPr lvl="0" algn="just">
              <a:spcBef>
                <a:spcPct val="0"/>
              </a:spcBef>
              <a:buFont typeface="Arial" pitchFamily="34" charset="0"/>
              <a:buChar char="•"/>
            </a:pPr>
            <a:r>
              <a:rPr lang="en-US" sz="6500" b="1" dirty="0" smtClean="0">
                <a:latin typeface="Times New Roman" pitchFamily="18" charset="0"/>
                <a:ea typeface="+mj-ea"/>
                <a:cs typeface="Times New Roman" pitchFamily="18" charset="0"/>
              </a:rPr>
              <a:t>  Những kiến thức, kĩ năng kết hợp giữa phần </a:t>
            </a:r>
            <a:r>
              <a:rPr lang="en-US" sz="6500" b="1" i="1" dirty="0" smtClean="0">
                <a:solidFill>
                  <a:srgbClr val="FF0000"/>
                </a:solidFill>
                <a:latin typeface="Times New Roman" pitchFamily="18" charset="0"/>
                <a:ea typeface="+mj-ea"/>
                <a:cs typeface="Times New Roman" pitchFamily="18" charset="0"/>
              </a:rPr>
              <a:t>biết được </a:t>
            </a:r>
            <a:r>
              <a:rPr lang="en-US" sz="6500" b="1" dirty="0" smtClean="0">
                <a:latin typeface="Times New Roman" pitchFamily="18" charset="0"/>
                <a:ea typeface="+mj-ea"/>
                <a:cs typeface="Times New Roman" pitchFamily="18" charset="0"/>
              </a:rPr>
              <a:t>và phần </a:t>
            </a:r>
            <a:r>
              <a:rPr lang="en-US" sz="6500" b="1" i="1" dirty="0" smtClean="0">
                <a:solidFill>
                  <a:srgbClr val="FF0000"/>
                </a:solidFill>
                <a:latin typeface="Times New Roman" pitchFamily="18" charset="0"/>
                <a:ea typeface="+mj-ea"/>
                <a:cs typeface="Times New Roman" pitchFamily="18" charset="0"/>
              </a:rPr>
              <a:t>kĩ năng </a:t>
            </a:r>
            <a:r>
              <a:rPr lang="en-US" sz="6500" b="1" dirty="0" smtClean="0">
                <a:latin typeface="Times New Roman" pitchFamily="18" charset="0"/>
                <a:ea typeface="+mj-ea"/>
                <a:cs typeface="Times New Roman" pitchFamily="18" charset="0"/>
              </a:rPr>
              <a:t>làm được …thì </a:t>
            </a:r>
            <a:r>
              <a:rPr lang="en-US" sz="6500" b="1" dirty="0" smtClean="0">
                <a:solidFill>
                  <a:srgbClr val="FF0000"/>
                </a:solidFill>
                <a:latin typeface="Times New Roman" pitchFamily="18" charset="0"/>
                <a:ea typeface="+mj-ea"/>
                <a:cs typeface="Times New Roman" pitchFamily="18" charset="0"/>
              </a:rPr>
              <a:t>có thể </a:t>
            </a:r>
            <a:r>
              <a:rPr lang="en-US" sz="6500" b="1" dirty="0" smtClean="0">
                <a:latin typeface="Times New Roman" pitchFamily="18" charset="0"/>
                <a:ea typeface="+mj-ea"/>
                <a:cs typeface="Times New Roman" pitchFamily="18" charset="0"/>
              </a:rPr>
              <a:t>xác định ở mức độ </a:t>
            </a:r>
            <a:r>
              <a:rPr lang="en-US" sz="6500" b="1" i="1" dirty="0" smtClean="0">
                <a:solidFill>
                  <a:srgbClr val="FF0000"/>
                </a:solidFill>
                <a:latin typeface="Times New Roman" pitchFamily="18" charset="0"/>
                <a:ea typeface="+mj-ea"/>
                <a:cs typeface="Times New Roman" pitchFamily="18" charset="0"/>
              </a:rPr>
              <a:t>vận dụng</a:t>
            </a:r>
          </a:p>
          <a:p>
            <a:pPr lvl="0" algn="just">
              <a:spcBef>
                <a:spcPct val="0"/>
              </a:spcBef>
            </a:pPr>
            <a:endParaRPr lang="en-US" sz="6500" b="1" i="1" dirty="0" smtClean="0">
              <a:solidFill>
                <a:srgbClr val="FF0000"/>
              </a:solidFill>
              <a:latin typeface="Times New Roman" pitchFamily="18" charset="0"/>
              <a:ea typeface="+mj-ea"/>
              <a:cs typeface="Times New Roman" pitchFamily="18" charset="0"/>
            </a:endParaRPr>
          </a:p>
          <a:p>
            <a:pPr lvl="0" algn="just">
              <a:spcBef>
                <a:spcPct val="0"/>
              </a:spcBef>
              <a:buFont typeface="Arial" pitchFamily="34" charset="0"/>
              <a:buChar char="•"/>
            </a:pP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Những</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kiến</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thức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kĩ</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năng</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kết</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hợp</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giữa</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phần</a:t>
            </a:r>
            <a:r>
              <a:rPr lang="en-US" sz="6500" b="1" dirty="0" smtClean="0">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hiểu</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được</a:t>
            </a:r>
            <a:r>
              <a:rPr lang="en-US" sz="6500" b="1" i="1" dirty="0" smtClean="0">
                <a:solidFill>
                  <a:srgbClr val="FF0000"/>
                </a:solidFill>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và</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phần</a:t>
            </a:r>
            <a:r>
              <a:rPr lang="en-US" sz="6500" b="1" dirty="0" smtClean="0">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kĩ</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năng</a:t>
            </a:r>
            <a:r>
              <a:rPr lang="en-US" sz="6500" b="1" i="1" dirty="0" smtClean="0">
                <a:solidFill>
                  <a:srgbClr val="FF0000"/>
                </a:solidFill>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thiết</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kế</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xây</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dựng</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trong</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nhửng</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hoàn</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cảnh</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mới</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thì</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được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xác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định</a:t>
            </a:r>
            <a:r>
              <a:rPr lang="en-US" sz="6500" b="1" dirty="0" smtClean="0">
                <a:latin typeface="Times New Roman" pitchFamily="18" charset="0"/>
                <a:ea typeface="+mj-ea"/>
                <a:cs typeface="Times New Roman" pitchFamily="18" charset="0"/>
              </a:rPr>
              <a:t> ở </a:t>
            </a:r>
            <a:r>
              <a:rPr lang="en-US" sz="6500" b="1" dirty="0" err="1" smtClean="0">
                <a:latin typeface="Times New Roman" pitchFamily="18" charset="0"/>
                <a:ea typeface="+mj-ea"/>
                <a:cs typeface="Times New Roman" pitchFamily="18" charset="0"/>
              </a:rPr>
              <a:t>mức</a:t>
            </a:r>
            <a:r>
              <a:rPr lang="en-US" sz="6500" b="1" dirty="0" smtClean="0">
                <a:latin typeface="Times New Roman" pitchFamily="18" charset="0"/>
                <a:ea typeface="+mj-ea"/>
                <a:cs typeface="Times New Roman" pitchFamily="18" charset="0"/>
              </a:rPr>
              <a:t> </a:t>
            </a:r>
            <a:r>
              <a:rPr lang="en-US" sz="6500" b="1" dirty="0" err="1" smtClean="0">
                <a:latin typeface="Times New Roman" pitchFamily="18" charset="0"/>
                <a:ea typeface="+mj-ea"/>
                <a:cs typeface="Times New Roman" pitchFamily="18" charset="0"/>
              </a:rPr>
              <a:t>độ</a:t>
            </a:r>
            <a:r>
              <a:rPr lang="en-US" sz="6500" b="1" dirty="0" smtClean="0">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vận</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dụng</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nâng</a:t>
            </a:r>
            <a:r>
              <a:rPr lang="en-US" sz="6500" b="1" i="1" dirty="0" smtClean="0">
                <a:solidFill>
                  <a:srgbClr val="FF0000"/>
                </a:solidFill>
                <a:latin typeface="Times New Roman" pitchFamily="18" charset="0"/>
                <a:ea typeface="+mj-ea"/>
                <a:cs typeface="Times New Roman" pitchFamily="18" charset="0"/>
              </a:rPr>
              <a:t> </a:t>
            </a:r>
            <a:r>
              <a:rPr lang="en-US" sz="6500" b="1" i="1" dirty="0" err="1" smtClean="0">
                <a:solidFill>
                  <a:srgbClr val="FF0000"/>
                </a:solidFill>
                <a:latin typeface="Times New Roman" pitchFamily="18" charset="0"/>
                <a:ea typeface="+mj-ea"/>
                <a:cs typeface="Times New Roman" pitchFamily="18" charset="0"/>
              </a:rPr>
              <a:t>cao</a:t>
            </a:r>
            <a:endParaRPr lang="en-US" sz="6500" b="1" i="1" dirty="0" smtClean="0">
              <a:solidFill>
                <a:srgbClr val="FF0000"/>
              </a:solidFill>
              <a:latin typeface="Times New Roman" pitchFamily="18" charset="0"/>
              <a:cs typeface="Times New Roman" pitchFamily="18" charset="0"/>
            </a:endParaRPr>
          </a:p>
          <a:p>
            <a:pPr lvl="0" algn="just">
              <a:spcBef>
                <a:spcPct val="0"/>
              </a:spcBef>
              <a:buFont typeface="Arial" pitchFamily="34" charset="0"/>
              <a:buChar char="•"/>
            </a:pPr>
            <a:endParaRPr kumimoji="0" lang="vi-VN" sz="4400" b="1" u="none" strike="noStrike" kern="1200" cap="none" spc="0" normalizeH="0" baseline="0" noProof="0" dirty="0">
              <a:ln>
                <a:noFill/>
              </a:ln>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79271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randombar(horizontal)">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63" name="Group 235"/>
          <p:cNvGraphicFramePr>
            <a:graphicFrameLocks noGrp="1"/>
          </p:cNvGraphicFramePr>
          <p:nvPr>
            <p:ph idx="4294967295"/>
            <p:extLst>
              <p:ext uri="{D42A27DB-BD31-4B8C-83A1-F6EECF244321}">
                <p14:modId xmlns:p14="http://schemas.microsoft.com/office/powerpoint/2010/main" val="3658215435"/>
              </p:ext>
            </p:extLst>
          </p:nvPr>
        </p:nvGraphicFramePr>
        <p:xfrm>
          <a:off x="330200" y="609599"/>
          <a:ext cx="8432800" cy="5930924"/>
        </p:xfrm>
        <a:graphic>
          <a:graphicData uri="http://schemas.openxmlformats.org/drawingml/2006/table">
            <a:tbl>
              <a:tblPr/>
              <a:tblGrid>
                <a:gridCol w="8432800"/>
              </a:tblGrid>
              <a:tr h="73521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 Tính tỉ số phần trăm của hai số 45 và 60.</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431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2: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120,5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1/4      </a:t>
                      </a: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9416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 3:Một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ruộng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vi 400m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kém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20m.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ruộng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4516">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4</a:t>
                      </a:r>
                      <a:r>
                        <a:rPr kumimoji="0" lang="en-US" sz="2000" b="0" i="0" u="none"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rPr>
                        <a: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Một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120m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1/3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vi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45" name="Rectangle 237"/>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vi-VN" altLang="vi-VN"/>
          </a:p>
        </p:txBody>
      </p:sp>
    </p:spTree>
    <p:extLst>
      <p:ext uri="{BB962C8B-B14F-4D97-AF65-F5344CB8AC3E}">
        <p14:creationId xmlns:p14="http://schemas.microsoft.com/office/powerpoint/2010/main" val="13298869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763" name="Group 235"/>
          <p:cNvGraphicFramePr>
            <a:graphicFrameLocks noGrp="1"/>
          </p:cNvGraphicFramePr>
          <p:nvPr>
            <p:ph idx="4294967295"/>
            <p:extLst>
              <p:ext uri="{D42A27DB-BD31-4B8C-83A1-F6EECF244321}">
                <p14:modId xmlns:p14="http://schemas.microsoft.com/office/powerpoint/2010/main" val="3150423211"/>
              </p:ext>
            </p:extLst>
          </p:nvPr>
        </p:nvGraphicFramePr>
        <p:xfrm>
          <a:off x="330200" y="853392"/>
          <a:ext cx="8585200" cy="4679383"/>
        </p:xfrm>
        <a:graphic>
          <a:graphicData uri="http://schemas.openxmlformats.org/drawingml/2006/table">
            <a:tbl>
              <a:tblPr/>
              <a:tblGrid>
                <a:gridCol w="2337821"/>
                <a:gridCol w="6247379"/>
              </a:tblGrid>
              <a:tr h="566462">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800080"/>
                          </a:solidFill>
                          <a:effectLst/>
                          <a:latin typeface="Times New Roman" pitchFamily="18" charset="0"/>
                          <a:cs typeface="Times New Roman" pitchFamily="18" charset="0"/>
                        </a:rPr>
                        <a:t>Mức 1</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Nhận biết</a:t>
                      </a: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Bài 1: Tính tỉ số phần trăm của hai số 45 và 60.</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609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800080"/>
                          </a:solidFill>
                          <a:effectLst/>
                          <a:latin typeface="Times New Roman" pitchFamily="18" charset="0"/>
                          <a:cs typeface="Times New Roman" pitchFamily="18" charset="0"/>
                        </a:rPr>
                        <a:t>Mức 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cs typeface="Times New Roman" pitchFamily="18" charset="0"/>
                        </a:rPr>
                        <a:t>Thông hiểu</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Bài 2</a:t>
                      </a:r>
                      <a:r>
                        <a:rPr kumimoji="0" lang="en-US" sz="2000" b="0" i="0" u="none" strike="noStrike" cap="none" normalizeH="0" baseline="0" dirty="0" smtClean="0">
                          <a:ln>
                            <a:noFill/>
                          </a:ln>
                          <a:solidFill>
                            <a:schemeClr val="tx1">
                              <a:lumMod val="50000"/>
                              <a:lumOff val="50000"/>
                            </a:schemeClr>
                          </a:solidFill>
                          <a:effectLst/>
                          <a:latin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Một mảnh đất hình chữ nhật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120m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chiều rộng bằng 1/3 chiều dài.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vi mảnh đất đó? </a:t>
                      </a:r>
                      <a:endParaRPr kumimoji="0" lang="en-US" sz="2000" b="0" i="0" u="none" strike="noStrike" cap="none" normalizeH="0" baseline="0" dirty="0" smtClean="0">
                        <a:ln>
                          <a:noFill/>
                        </a:ln>
                        <a:solidFill>
                          <a:schemeClr val="tx1"/>
                        </a:solidFill>
                        <a:effectLst/>
                        <a:latin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111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800080"/>
                          </a:solidFill>
                          <a:effectLst/>
                          <a:latin typeface="Times New Roman" pitchFamily="18" charset="0"/>
                          <a:cs typeface="Times New Roman" pitchFamily="18" charset="0"/>
                        </a:rPr>
                        <a:t>Mức 3</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cs typeface="Times New Roman" pitchFamily="18" charset="0"/>
                        </a:rPr>
                        <a:t>Vận dụng</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3:Một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ruộng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chữ</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nhật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vi 400m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kém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chiều</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dài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20m.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Tính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diện</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tích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mảnh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ruộng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1117">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800080"/>
                          </a:solidFill>
                          <a:effectLst/>
                          <a:latin typeface="Times New Roman" pitchFamily="18" charset="0"/>
                          <a:cs typeface="Times New Roman" pitchFamily="18" charset="0"/>
                        </a:rPr>
                        <a:t>Mức 4</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cs typeface="Times New Roman" pitchFamily="18" charset="0"/>
                        </a:rPr>
                        <a:t>Vận dụng</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2000" b="1" i="1" u="none" strike="noStrike" cap="none" normalizeH="0" baseline="0" smtClean="0">
                          <a:ln>
                            <a:noFill/>
                          </a:ln>
                          <a:solidFill>
                            <a:schemeClr val="tx1"/>
                          </a:solidFill>
                          <a:effectLst/>
                          <a:latin typeface="Times New Roman" pitchFamily="18" charset="0"/>
                          <a:cs typeface="Times New Roman" pitchFamily="18" charset="0"/>
                        </a:rPr>
                        <a:t>sáng tạo, linh hoạt</a:t>
                      </a:r>
                      <a:endParaRPr kumimoji="0" lang="en-US" sz="2000" b="0" i="0" u="none" strike="noStrike" cap="none" normalizeH="0" baseline="0" smtClean="0">
                        <a:ln>
                          <a:noFill/>
                        </a:ln>
                        <a:solidFill>
                          <a:schemeClr val="tx1"/>
                        </a:solidFill>
                        <a:effectLst/>
                        <a:latin typeface="Times New Roman" pitchFamily="18" charset="0"/>
                        <a:cs typeface="Arial"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Bài 4: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Tìm</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cộng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đó</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120,5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tỉ</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hai</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1/4      </a:t>
                      </a:r>
                    </a:p>
                    <a:p>
                      <a:pPr marL="342900" marR="0" lvl="0" indent="-34290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cap="none" normalizeH="0" baseline="0" dirty="0" smtClean="0">
                        <a:ln>
                          <a:noFill/>
                        </a:ln>
                        <a:solidFill>
                          <a:schemeClr val="tx1"/>
                        </a:solidFill>
                        <a:effectLst/>
                        <a:latin typeface="Times New Roman" pitchFamily="18"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45" name="Rectangle 237"/>
          <p:cNvSpPr>
            <a:spLocks noChangeArrowheads="1"/>
          </p:cNvSpPr>
          <p:nvPr/>
        </p:nvSpPr>
        <p:spPr bwMode="auto">
          <a:xfrm>
            <a:off x="0" y="3181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vi-VN" altLang="vi-VN"/>
          </a:p>
        </p:txBody>
      </p:sp>
    </p:spTree>
    <p:extLst>
      <p:ext uri="{BB962C8B-B14F-4D97-AF65-F5344CB8AC3E}">
        <p14:creationId xmlns:p14="http://schemas.microsoft.com/office/powerpoint/2010/main" val="165123349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748" y="1595735"/>
            <a:ext cx="888025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1: </a:t>
            </a:r>
            <a:r>
              <a:rPr lang="en-US" sz="2400" b="1" dirty="0" err="1">
                <a:latin typeface="Times New Roman" panose="02020603050405020304" pitchFamily="18" charset="0"/>
                <a:cs typeface="Times New Roman" panose="02020603050405020304" pitchFamily="18" charset="0"/>
              </a:rPr>
              <a:t>Liệt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86198" y="2293203"/>
            <a:ext cx="8311702"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2: </a:t>
            </a:r>
            <a:r>
              <a:rPr lang="en-US" sz="2400" b="1" dirty="0" err="1">
                <a:latin typeface="Times New Roman" panose="02020603050405020304" pitchFamily="18" charset="0"/>
                <a:cs typeface="Times New Roman" panose="02020603050405020304" pitchFamily="18" charset="0"/>
              </a:rPr>
              <a:t>Viết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chuẩn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292100" y="3295471"/>
            <a:ext cx="8001000" cy="120032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Xác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định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lệ</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lệ</a:t>
            </a:r>
            <a:r>
              <a:rPr lang="en-US" sz="2400" b="1" dirty="0">
                <a:latin typeface="Times New Roman" panose="02020603050405020304" pitchFamily="18" charset="0"/>
                <a:cs typeface="Times New Roman" panose="02020603050405020304" pitchFamily="18" charset="0"/>
              </a:rPr>
              <a:t> %.</a:t>
            </a:r>
          </a:p>
        </p:txBody>
      </p:sp>
      <p:sp>
        <p:nvSpPr>
          <p:cNvPr id="7" name="TextBox 6"/>
          <p:cNvSpPr txBox="1"/>
          <p:nvPr/>
        </p:nvSpPr>
        <p:spPr>
          <a:xfrm>
            <a:off x="304800" y="4667071"/>
            <a:ext cx="7775083" cy="830997"/>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lệ</a:t>
            </a:r>
            <a:r>
              <a:rPr lang="en-US" sz="2400" b="1" dirty="0">
                <a:latin typeface="Times New Roman" panose="02020603050405020304" pitchFamily="18" charset="0"/>
                <a:cs typeface="Times New Roman" panose="02020603050405020304" pitchFamily="18" charset="0"/>
              </a:rPr>
              <a:t> % </a:t>
            </a:r>
            <a:r>
              <a:rPr lang="en-US" sz="2400" b="1" dirty="0" err="1">
                <a:latin typeface="Times New Roman" panose="02020603050405020304" pitchFamily="18" charset="0"/>
                <a:cs typeface="Times New Roman" panose="02020603050405020304" pitchFamily="18" charset="0"/>
              </a:rPr>
              <a:t>tổng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317500" y="5727700"/>
            <a:ext cx="81534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cs typeface="Times New Roman" panose="02020603050405020304" pitchFamily="18" charset="0"/>
              </a:rPr>
              <a:t> 5: </a:t>
            </a:r>
            <a:r>
              <a:rPr lang="en-US" sz="2400" b="1" dirty="0" err="1">
                <a:latin typeface="Times New Roman" panose="02020603050405020304" pitchFamily="18" charset="0"/>
                <a:cs typeface="Times New Roman" panose="02020603050405020304" pitchFamily="18" charset="0"/>
              </a:rPr>
              <a:t>Rà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soát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lại</a:t>
            </a:r>
            <a:r>
              <a:rPr lang="en-US" sz="2400" b="1" dirty="0">
                <a:latin typeface="Times New Roman" panose="02020603050405020304" pitchFamily="18" charset="0"/>
                <a:cs typeface="Times New Roman" panose="02020603050405020304" pitchFamily="18" charset="0"/>
              </a:rPr>
              <a:t> ma </a:t>
            </a:r>
            <a:r>
              <a:rPr lang="en-US" sz="2400" b="1" dirty="0" err="1">
                <a:latin typeface="Times New Roman" panose="02020603050405020304" pitchFamily="18" charset="0"/>
                <a:cs typeface="Times New Roman" panose="02020603050405020304" pitchFamily="18" charset="0"/>
              </a:rPr>
              <a:t>trận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chỉnh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nếu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thấy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thiết</a:t>
            </a:r>
            <a:r>
              <a:rPr lang="en-US" sz="2400" b="1" dirty="0">
                <a:latin typeface="Times New Roman" panose="02020603050405020304" pitchFamily="18" charset="0"/>
                <a:cs typeface="Times New Roman" panose="02020603050405020304" pitchFamily="18" charset="0"/>
              </a:rPr>
              <a:t>.</a:t>
            </a:r>
          </a:p>
        </p:txBody>
      </p:sp>
      <p:sp>
        <p:nvSpPr>
          <p:cNvPr id="9" name="TextBox 8"/>
          <p:cNvSpPr txBox="1"/>
          <p:nvPr/>
        </p:nvSpPr>
        <p:spPr>
          <a:xfrm>
            <a:off x="152400" y="436602"/>
            <a:ext cx="8915400" cy="553998"/>
          </a:xfrm>
          <a:prstGeom prst="rect">
            <a:avLst/>
          </a:prstGeom>
          <a:noFill/>
        </p:spPr>
        <p:txBody>
          <a:bodyPr wrap="square" rtlCol="0">
            <a:spAutoFit/>
          </a:bodyPr>
          <a:lstStyle/>
          <a:p>
            <a:pPr algn="ctr"/>
            <a:r>
              <a:rPr lang="en-US" sz="3000" b="1" dirty="0" smtClean="0">
                <a:solidFill>
                  <a:srgbClr val="FF0000"/>
                </a:solidFill>
                <a:latin typeface="Times New Roman" panose="02020603050405020304" pitchFamily="18" charset="0"/>
                <a:cs typeface="Times New Roman" panose="02020603050405020304" pitchFamily="18" charset="0"/>
              </a:rPr>
              <a:t>CÁC KHÂU THIẾT KẾ MA TRẬN ĐỀ KIỂM TRA.</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081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1608</Words>
  <Application>Microsoft Office PowerPoint</Application>
  <PresentationFormat>On-screen Show (4:3)</PresentationFormat>
  <Paragraphs>372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XÁC ĐỊNH CÁC CẤP ĐỘ NHẬN THỨC CỦA HỌC SINH</vt:lpstr>
      <vt:lpstr>PowerPoint Presentation</vt:lpstr>
      <vt:lpstr>PowerPoint Presentation</vt:lpstr>
      <vt:lpstr>PowerPoint Presentation</vt:lpstr>
      <vt:lpstr>PowerPoint Presentation</vt:lpstr>
      <vt:lpstr>CÁCH XÂY DỰNG CÂU HỎI 4 MỨC ĐỘ NHẬN THỨC</vt:lpstr>
      <vt:lpstr>MA TRẬN ĐỀ KIỂM TRA</vt:lpstr>
      <vt:lpstr>VÍ DỤ MINH HỌA VỀ MA TRẬN ĐỀ KIỂM TRA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p:lastModifiedBy>
  <cp:revision>161</cp:revision>
  <cp:lastPrinted>2017-10-31T03:18:08Z</cp:lastPrinted>
  <dcterms:created xsi:type="dcterms:W3CDTF">2017-03-31T16:20:25Z</dcterms:created>
  <dcterms:modified xsi:type="dcterms:W3CDTF">2017-10-31T03:18:23Z</dcterms:modified>
</cp:coreProperties>
</file>